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18"/>
  </p:notesMasterIdLst>
  <p:sldIdLst>
    <p:sldId id="282" r:id="rId5"/>
    <p:sldId id="284" r:id="rId6"/>
    <p:sldId id="269" r:id="rId7"/>
    <p:sldId id="270" r:id="rId8"/>
    <p:sldId id="271" r:id="rId9"/>
    <p:sldId id="272" r:id="rId10"/>
    <p:sldId id="273" r:id="rId11"/>
    <p:sldId id="275" r:id="rId12"/>
    <p:sldId id="276" r:id="rId13"/>
    <p:sldId id="277" r:id="rId14"/>
    <p:sldId id="281" r:id="rId15"/>
    <p:sldId id="280" r:id="rId16"/>
    <p:sldId id="285" r:id="rId17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1" autoAdjust="0"/>
    <p:restoredTop sz="94660"/>
  </p:normalViewPr>
  <p:slideViewPr>
    <p:cSldViewPr>
      <p:cViewPr varScale="1">
        <p:scale>
          <a:sx n="122" d="100"/>
          <a:sy n="122" d="100"/>
        </p:scale>
        <p:origin x="738" y="9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8-17T14:44:06.726" idx="4">
    <p:pos x="4670" y="1405"/>
    <p:text>Presumably we will have already covered what a warp is.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8-17T16:09:54.881" idx="6">
    <p:pos x="4634" y="939"/>
    <p:text>A little unclear to me standalone.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B49EC-160B-4729-A631-96E16401EB1D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2276-D076-4F66-AC62-39BBD2504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2276-D076-4F66-AC62-39BBD25049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2276-D076-4F66-AC62-39BBD25049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2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1pPr>
            <a:lvl2pPr marL="702756" indent="-270291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2pPr>
            <a:lvl3pPr marL="1081164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3pPr>
            <a:lvl4pPr marL="1513629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4pPr>
            <a:lvl5pPr marL="1946095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5pPr>
            <a:lvl6pPr marL="2378560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6pPr>
            <a:lvl7pPr marL="2811026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7pPr>
            <a:lvl8pPr marL="3243491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8pPr>
            <a:lvl9pPr marL="3675957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fld id="{FE043209-FF50-4EC6-8939-A938D18D0BB1}" type="slidenum">
              <a:rPr lang="en-US" sz="1100">
                <a:latin typeface="Times New Roman" pitchFamily="18" charset="0"/>
              </a:rPr>
              <a:pPr/>
              <a:t>11</a:t>
            </a:fld>
            <a:endParaRPr lang="en-US" sz="1100">
              <a:latin typeface="Times New Roman" pitchFamily="18" charset="0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smtClean="0"/>
              <a:t>Point out that I and j will become global thread indices.</a:t>
            </a:r>
          </a:p>
        </p:txBody>
      </p:sp>
    </p:spTree>
    <p:extLst>
      <p:ext uri="{BB962C8B-B14F-4D97-AF65-F5344CB8AC3E}">
        <p14:creationId xmlns:p14="http://schemas.microsoft.com/office/powerpoint/2010/main" val="396529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984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509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6327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00113"/>
            <a:ext cx="3028950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900113"/>
            <a:ext cx="3028950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BE6C0-A1DE-4F24-A5E0-1D2EB9DA30C2}" type="datetime1">
              <a:rPr lang="en-US" smtClean="0"/>
              <a:t>11/15/2015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0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D2D3E-C134-4BF2-B8EC-519B4A888316}" type="datetime1">
              <a:rPr lang="en-US" smtClean="0"/>
              <a:t>11/15/2015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9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0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77500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9" r:id="rId6"/>
    <p:sldLayoutId id="214748367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dirty="0"/>
              <a:t>Memory Coalescing in </a:t>
            </a:r>
            <a:r>
              <a:rPr lang="en-US" dirty="0" smtClean="0"/>
              <a:t>CUDA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29295"/>
            <a:ext cx="5439300" cy="369332"/>
          </a:xfrm>
        </p:spPr>
        <p:txBody>
          <a:bodyPr/>
          <a:lstStyle/>
          <a:p>
            <a:r>
              <a:rPr lang="en-US" sz="2000" dirty="0" smtClean="0"/>
              <a:t>Lecture </a:t>
            </a:r>
            <a:r>
              <a:rPr lang="en-US" sz="2000" dirty="0"/>
              <a:t>6</a:t>
            </a:r>
            <a:r>
              <a:rPr lang="en-US" sz="2000" dirty="0" smtClean="0"/>
              <a:t>.2 – Performance Considerations</a:t>
            </a:r>
            <a:endParaRPr lang="en-US" sz="200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/>
              <a:t>GPU Teaching Kit</a:t>
            </a:r>
            <a:endParaRPr lang="en-US" sz="1667" kern="0" dirty="0"/>
          </a:p>
        </p:txBody>
      </p:sp>
      <p:sp>
        <p:nvSpPr>
          <p:cNvPr id="6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03">
        <p:fade/>
      </p:transition>
    </mc:Choice>
    <mc:Fallback xmlns="">
      <p:transition spd="med" advTm="102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A </a:t>
            </a:r>
            <a:r>
              <a:rPr lang="en-US" dirty="0"/>
              <a:t>A</a:t>
            </a:r>
            <a:r>
              <a:rPr lang="en-US" dirty="0" smtClean="0"/>
              <a:t>ccesses </a:t>
            </a:r>
            <a:r>
              <a:rPr lang="en-US" dirty="0"/>
              <a:t>are </a:t>
            </a:r>
            <a:r>
              <a:rPr lang="en-US" dirty="0" smtClean="0"/>
              <a:t>Not Coalesced</a:t>
            </a:r>
            <a:endParaRPr lang="en-US" dirty="0"/>
          </a:p>
        </p:txBody>
      </p:sp>
      <p:grpSp>
        <p:nvGrpSpPr>
          <p:cNvPr id="12291" name="Group 1"/>
          <p:cNvGrpSpPr>
            <a:grpSpLocks/>
          </p:cNvGrpSpPr>
          <p:nvPr/>
        </p:nvGrpSpPr>
        <p:grpSpPr bwMode="auto">
          <a:xfrm>
            <a:off x="457200" y="1159044"/>
            <a:ext cx="5901898" cy="2708106"/>
            <a:chOff x="838200" y="1752600"/>
            <a:chExt cx="7869196" cy="4814411"/>
          </a:xfrm>
        </p:grpSpPr>
        <p:sp>
          <p:nvSpPr>
            <p:cNvPr id="12294" name="Text Box 73"/>
            <p:cNvSpPr txBox="1">
              <a:spLocks noChangeArrowheads="1"/>
            </p:cNvSpPr>
            <p:nvPr/>
          </p:nvSpPr>
          <p:spPr bwMode="auto">
            <a:xfrm>
              <a:off x="838200" y="3288024"/>
              <a:ext cx="449269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2295" name="Text Box 74"/>
            <p:cNvSpPr txBox="1">
              <a:spLocks noChangeArrowheads="1"/>
            </p:cNvSpPr>
            <p:nvPr/>
          </p:nvSpPr>
          <p:spPr bwMode="auto">
            <a:xfrm>
              <a:off x="2743200" y="3288024"/>
              <a:ext cx="449269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296" name="Text Box 75"/>
            <p:cNvSpPr txBox="1">
              <a:spLocks noChangeArrowheads="1"/>
            </p:cNvSpPr>
            <p:nvPr/>
          </p:nvSpPr>
          <p:spPr bwMode="auto">
            <a:xfrm>
              <a:off x="4419599" y="3288024"/>
              <a:ext cx="449269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297" name="Text Box 76"/>
            <p:cNvSpPr txBox="1">
              <a:spLocks noChangeArrowheads="1"/>
            </p:cNvSpPr>
            <p:nvPr/>
          </p:nvSpPr>
          <p:spPr bwMode="auto">
            <a:xfrm>
              <a:off x="6324600" y="3288024"/>
              <a:ext cx="449269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2298" name="Text Box 78"/>
            <p:cNvSpPr txBox="1">
              <a:spLocks noChangeArrowheads="1"/>
            </p:cNvSpPr>
            <p:nvPr/>
          </p:nvSpPr>
          <p:spPr bwMode="auto">
            <a:xfrm>
              <a:off x="1600200" y="3047999"/>
              <a:ext cx="165472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 iteration 0</a:t>
              </a:r>
            </a:p>
          </p:txBody>
        </p:sp>
        <p:sp>
          <p:nvSpPr>
            <p:cNvPr id="12299" name="Text Box 79"/>
            <p:cNvSpPr txBox="1">
              <a:spLocks noChangeArrowheads="1"/>
            </p:cNvSpPr>
            <p:nvPr/>
          </p:nvSpPr>
          <p:spPr bwMode="auto">
            <a:xfrm>
              <a:off x="1371600" y="2367544"/>
              <a:ext cx="449269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2300" name="Text Box 80"/>
            <p:cNvSpPr txBox="1">
              <a:spLocks noChangeArrowheads="1"/>
            </p:cNvSpPr>
            <p:nvPr/>
          </p:nvSpPr>
          <p:spPr bwMode="auto">
            <a:xfrm>
              <a:off x="3200400" y="2367544"/>
              <a:ext cx="449269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301" name="Text Box 81"/>
            <p:cNvSpPr txBox="1">
              <a:spLocks noChangeArrowheads="1"/>
            </p:cNvSpPr>
            <p:nvPr/>
          </p:nvSpPr>
          <p:spPr bwMode="auto">
            <a:xfrm>
              <a:off x="4876801" y="2367544"/>
              <a:ext cx="449269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302" name="Text Box 82"/>
            <p:cNvSpPr txBox="1">
              <a:spLocks noChangeArrowheads="1"/>
            </p:cNvSpPr>
            <p:nvPr/>
          </p:nvSpPr>
          <p:spPr bwMode="auto">
            <a:xfrm>
              <a:off x="6857999" y="2367544"/>
              <a:ext cx="449269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2303" name="Text Box 83"/>
            <p:cNvSpPr txBox="1">
              <a:spLocks noChangeArrowheads="1"/>
            </p:cNvSpPr>
            <p:nvPr/>
          </p:nvSpPr>
          <p:spPr bwMode="auto">
            <a:xfrm>
              <a:off x="2819400" y="2057400"/>
              <a:ext cx="165472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 iteration 1</a:t>
              </a:r>
            </a:p>
          </p:txBody>
        </p:sp>
        <p:sp>
          <p:nvSpPr>
            <p:cNvPr id="12304" name="Text Box 84"/>
            <p:cNvSpPr txBox="1">
              <a:spLocks noChangeArrowheads="1"/>
            </p:cNvSpPr>
            <p:nvPr/>
          </p:nvSpPr>
          <p:spPr bwMode="auto">
            <a:xfrm>
              <a:off x="4594245" y="5001814"/>
              <a:ext cx="1524000" cy="1149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direction in kernel code</a:t>
              </a:r>
            </a:p>
          </p:txBody>
        </p:sp>
        <p:sp>
          <p:nvSpPr>
            <p:cNvPr id="12305" name="Line 85"/>
            <p:cNvSpPr>
              <a:spLocks noChangeShapeType="1"/>
            </p:cNvSpPr>
            <p:nvPr/>
          </p:nvSpPr>
          <p:spPr bwMode="auto">
            <a:xfrm flipV="1">
              <a:off x="1066800" y="3733800"/>
              <a:ext cx="0" cy="4315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306" name="Line 86"/>
            <p:cNvSpPr>
              <a:spLocks noChangeShapeType="1"/>
            </p:cNvSpPr>
            <p:nvPr/>
          </p:nvSpPr>
          <p:spPr bwMode="auto">
            <a:xfrm flipV="1">
              <a:off x="1524000" y="2819400"/>
              <a:ext cx="0" cy="13459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307" name="Line 87"/>
            <p:cNvSpPr>
              <a:spLocks noChangeShapeType="1"/>
            </p:cNvSpPr>
            <p:nvPr/>
          </p:nvSpPr>
          <p:spPr bwMode="auto">
            <a:xfrm flipV="1">
              <a:off x="5105400" y="2819400"/>
              <a:ext cx="0" cy="13459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308" name="Line 88"/>
            <p:cNvSpPr>
              <a:spLocks noChangeShapeType="1"/>
            </p:cNvSpPr>
            <p:nvPr/>
          </p:nvSpPr>
          <p:spPr bwMode="auto">
            <a:xfrm flipV="1">
              <a:off x="6553200" y="3733800"/>
              <a:ext cx="0" cy="4315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309" name="Line 89"/>
            <p:cNvSpPr>
              <a:spLocks noChangeShapeType="1"/>
            </p:cNvSpPr>
            <p:nvPr/>
          </p:nvSpPr>
          <p:spPr bwMode="auto">
            <a:xfrm flipV="1">
              <a:off x="2971800" y="3733800"/>
              <a:ext cx="0" cy="4315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310" name="Line 90"/>
            <p:cNvSpPr>
              <a:spLocks noChangeShapeType="1"/>
            </p:cNvSpPr>
            <p:nvPr/>
          </p:nvSpPr>
          <p:spPr bwMode="auto">
            <a:xfrm flipV="1">
              <a:off x="3418569" y="2819400"/>
              <a:ext cx="10431" cy="13459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311" name="Line 91"/>
            <p:cNvSpPr>
              <a:spLocks noChangeShapeType="1"/>
            </p:cNvSpPr>
            <p:nvPr/>
          </p:nvSpPr>
          <p:spPr bwMode="auto">
            <a:xfrm flipV="1">
              <a:off x="7010400" y="2819400"/>
              <a:ext cx="0" cy="13459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312" name="Line 92"/>
            <p:cNvSpPr>
              <a:spLocks noChangeShapeType="1"/>
            </p:cNvSpPr>
            <p:nvPr/>
          </p:nvSpPr>
          <p:spPr bwMode="auto">
            <a:xfrm flipV="1">
              <a:off x="4648200" y="3733800"/>
              <a:ext cx="0" cy="43156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313" name="Rectangle 93"/>
            <p:cNvSpPr>
              <a:spLocks noChangeArrowheads="1"/>
            </p:cNvSpPr>
            <p:nvPr/>
          </p:nvSpPr>
          <p:spPr bwMode="auto">
            <a:xfrm>
              <a:off x="838200" y="2971800"/>
              <a:ext cx="6553200" cy="762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314" name="Rectangle 94"/>
            <p:cNvSpPr>
              <a:spLocks noChangeArrowheads="1"/>
            </p:cNvSpPr>
            <p:nvPr/>
          </p:nvSpPr>
          <p:spPr bwMode="auto">
            <a:xfrm>
              <a:off x="1371600" y="2057400"/>
              <a:ext cx="6400800" cy="762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315" name="Text Box 95"/>
            <p:cNvSpPr txBox="1">
              <a:spLocks noChangeArrowheads="1"/>
            </p:cNvSpPr>
            <p:nvPr/>
          </p:nvSpPr>
          <p:spPr bwMode="auto">
            <a:xfrm>
              <a:off x="8153399" y="1752600"/>
              <a:ext cx="553997" cy="656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12319" name="Rectangle 4"/>
            <p:cNvSpPr>
              <a:spLocks noChangeArrowheads="1"/>
            </p:cNvSpPr>
            <p:nvPr/>
          </p:nvSpPr>
          <p:spPr bwMode="auto">
            <a:xfrm>
              <a:off x="7010400" y="4738211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</a:t>
              </a:r>
              <a:r>
                <a:rPr lang="en-US" sz="1200" baseline="-25000" dirty="0">
                  <a:solidFill>
                    <a:schemeClr val="bg1"/>
                  </a:solidFill>
                </a:rPr>
                <a:t>0,2</a:t>
              </a:r>
            </a:p>
          </p:txBody>
        </p:sp>
        <p:sp>
          <p:nvSpPr>
            <p:cNvPr id="12321" name="Rectangle 6"/>
            <p:cNvSpPr>
              <a:spLocks noChangeArrowheads="1"/>
            </p:cNvSpPr>
            <p:nvPr/>
          </p:nvSpPr>
          <p:spPr bwMode="auto">
            <a:xfrm>
              <a:off x="6553200" y="5195411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1,1</a:t>
              </a:r>
            </a:p>
          </p:txBody>
        </p:sp>
        <p:sp>
          <p:nvSpPr>
            <p:cNvPr id="12322" name="Rectangle 7"/>
            <p:cNvSpPr>
              <a:spLocks noChangeArrowheads="1"/>
            </p:cNvSpPr>
            <p:nvPr/>
          </p:nvSpPr>
          <p:spPr bwMode="auto">
            <a:xfrm>
              <a:off x="6553200" y="4738211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</a:t>
              </a:r>
              <a:r>
                <a:rPr lang="en-US" sz="1200" baseline="-25000" dirty="0">
                  <a:solidFill>
                    <a:schemeClr val="bg1"/>
                  </a:solidFill>
                </a:rPr>
                <a:t>0,1</a:t>
              </a:r>
            </a:p>
          </p:txBody>
        </p:sp>
        <p:sp>
          <p:nvSpPr>
            <p:cNvPr id="12323" name="Rectangle 8"/>
            <p:cNvSpPr>
              <a:spLocks noChangeArrowheads="1"/>
            </p:cNvSpPr>
            <p:nvPr/>
          </p:nvSpPr>
          <p:spPr bwMode="auto">
            <a:xfrm>
              <a:off x="6096000" y="4738211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</a:t>
              </a:r>
              <a:r>
                <a:rPr lang="en-US" sz="1200" baseline="-25000" dirty="0">
                  <a:solidFill>
                    <a:schemeClr val="bg1"/>
                  </a:solidFill>
                </a:rPr>
                <a:t>0,0</a:t>
              </a:r>
            </a:p>
          </p:txBody>
        </p:sp>
        <p:sp>
          <p:nvSpPr>
            <p:cNvPr id="12324" name="Rectangle 9"/>
            <p:cNvSpPr>
              <a:spLocks noChangeArrowheads="1"/>
            </p:cNvSpPr>
            <p:nvPr/>
          </p:nvSpPr>
          <p:spPr bwMode="auto">
            <a:xfrm>
              <a:off x="6096000" y="5195411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1,0</a:t>
              </a:r>
            </a:p>
          </p:txBody>
        </p:sp>
        <p:sp>
          <p:nvSpPr>
            <p:cNvPr id="12326" name="Rectangle 11"/>
            <p:cNvSpPr>
              <a:spLocks noChangeArrowheads="1"/>
            </p:cNvSpPr>
            <p:nvPr/>
          </p:nvSpPr>
          <p:spPr bwMode="auto">
            <a:xfrm>
              <a:off x="7467600" y="4738211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</a:t>
              </a:r>
              <a:r>
                <a:rPr lang="en-US" sz="1200" baseline="-25000" dirty="0">
                  <a:solidFill>
                    <a:schemeClr val="bg1"/>
                  </a:solidFill>
                </a:rPr>
                <a:t>0,3</a:t>
              </a:r>
            </a:p>
          </p:txBody>
        </p:sp>
        <p:sp>
          <p:nvSpPr>
            <p:cNvPr id="12329" name="Rectangle 14"/>
            <p:cNvSpPr>
              <a:spLocks noChangeArrowheads="1"/>
            </p:cNvSpPr>
            <p:nvPr/>
          </p:nvSpPr>
          <p:spPr bwMode="auto">
            <a:xfrm>
              <a:off x="7010400" y="5195411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1,2</a:t>
              </a:r>
            </a:p>
          </p:txBody>
        </p:sp>
        <p:sp>
          <p:nvSpPr>
            <p:cNvPr id="12332" name="Rectangle 17"/>
            <p:cNvSpPr>
              <a:spLocks noChangeArrowheads="1"/>
            </p:cNvSpPr>
            <p:nvPr/>
          </p:nvSpPr>
          <p:spPr bwMode="auto">
            <a:xfrm>
              <a:off x="7467600" y="5195411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1,3</a:t>
              </a:r>
            </a:p>
          </p:txBody>
        </p:sp>
        <p:sp>
          <p:nvSpPr>
            <p:cNvPr id="12337" name="Rectangle 47"/>
            <p:cNvSpPr>
              <a:spLocks noChangeArrowheads="1"/>
            </p:cNvSpPr>
            <p:nvPr/>
          </p:nvSpPr>
          <p:spPr bwMode="auto">
            <a:xfrm>
              <a:off x="6553200" y="5652611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2,1</a:t>
              </a:r>
            </a:p>
          </p:txBody>
        </p:sp>
        <p:sp>
          <p:nvSpPr>
            <p:cNvPr id="12338" name="Rectangle 48"/>
            <p:cNvSpPr>
              <a:spLocks noChangeArrowheads="1"/>
            </p:cNvSpPr>
            <p:nvPr/>
          </p:nvSpPr>
          <p:spPr bwMode="auto">
            <a:xfrm>
              <a:off x="6096000" y="5652611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2,0</a:t>
              </a:r>
            </a:p>
          </p:txBody>
        </p:sp>
        <p:sp>
          <p:nvSpPr>
            <p:cNvPr id="12339" name="Rectangle 49"/>
            <p:cNvSpPr>
              <a:spLocks noChangeArrowheads="1"/>
            </p:cNvSpPr>
            <p:nvPr/>
          </p:nvSpPr>
          <p:spPr bwMode="auto">
            <a:xfrm>
              <a:off x="7010400" y="5652611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2,2</a:t>
              </a:r>
            </a:p>
          </p:txBody>
        </p:sp>
        <p:sp>
          <p:nvSpPr>
            <p:cNvPr id="12340" name="Rectangle 50"/>
            <p:cNvSpPr>
              <a:spLocks noChangeArrowheads="1"/>
            </p:cNvSpPr>
            <p:nvPr/>
          </p:nvSpPr>
          <p:spPr bwMode="auto">
            <a:xfrm>
              <a:off x="7467600" y="5652611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2,3</a:t>
              </a:r>
            </a:p>
          </p:txBody>
        </p:sp>
        <p:sp>
          <p:nvSpPr>
            <p:cNvPr id="12345" name="Rectangle 55"/>
            <p:cNvSpPr>
              <a:spLocks noChangeArrowheads="1"/>
            </p:cNvSpPr>
            <p:nvPr/>
          </p:nvSpPr>
          <p:spPr bwMode="auto">
            <a:xfrm>
              <a:off x="6553200" y="6109811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3,1</a:t>
              </a:r>
            </a:p>
          </p:txBody>
        </p:sp>
        <p:sp>
          <p:nvSpPr>
            <p:cNvPr id="12346" name="Rectangle 56"/>
            <p:cNvSpPr>
              <a:spLocks noChangeArrowheads="1"/>
            </p:cNvSpPr>
            <p:nvPr/>
          </p:nvSpPr>
          <p:spPr bwMode="auto">
            <a:xfrm>
              <a:off x="6096000" y="6109811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3,0</a:t>
              </a:r>
            </a:p>
          </p:txBody>
        </p:sp>
        <p:sp>
          <p:nvSpPr>
            <p:cNvPr id="12347" name="Rectangle 57"/>
            <p:cNvSpPr>
              <a:spLocks noChangeArrowheads="1"/>
            </p:cNvSpPr>
            <p:nvPr/>
          </p:nvSpPr>
          <p:spPr bwMode="auto">
            <a:xfrm>
              <a:off x="7010400" y="6109811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3,2</a:t>
              </a:r>
            </a:p>
          </p:txBody>
        </p:sp>
        <p:sp>
          <p:nvSpPr>
            <p:cNvPr id="12348" name="Rectangle 58"/>
            <p:cNvSpPr>
              <a:spLocks noChangeArrowheads="1"/>
            </p:cNvSpPr>
            <p:nvPr/>
          </p:nvSpPr>
          <p:spPr bwMode="auto">
            <a:xfrm>
              <a:off x="7467600" y="6109811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3,3</a:t>
              </a: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4855938" y="4873346"/>
              <a:ext cx="1240062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62" name="Rectangle 31"/>
            <p:cNvSpPr>
              <a:spLocks noChangeArrowheads="1"/>
            </p:cNvSpPr>
            <p:nvPr/>
          </p:nvSpPr>
          <p:spPr bwMode="auto">
            <a:xfrm>
              <a:off x="1752600" y="4165600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</a:t>
              </a:r>
              <a:r>
                <a:rPr lang="en-US" sz="1200" baseline="-25000" dirty="0">
                  <a:solidFill>
                    <a:schemeClr val="bg1"/>
                  </a:solidFill>
                </a:rPr>
                <a:t>0,2</a:t>
              </a:r>
            </a:p>
          </p:txBody>
        </p:sp>
        <p:sp>
          <p:nvSpPr>
            <p:cNvPr id="12363" name="Rectangle 32"/>
            <p:cNvSpPr>
              <a:spLocks noChangeArrowheads="1"/>
            </p:cNvSpPr>
            <p:nvPr/>
          </p:nvSpPr>
          <p:spPr bwMode="auto">
            <a:xfrm>
              <a:off x="1295400" y="4165600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</a:t>
              </a:r>
              <a:r>
                <a:rPr lang="en-US" sz="1200" baseline="-25000" dirty="0">
                  <a:solidFill>
                    <a:schemeClr val="bg1"/>
                  </a:solidFill>
                </a:rPr>
                <a:t>0,1</a:t>
              </a:r>
            </a:p>
          </p:txBody>
        </p:sp>
        <p:sp>
          <p:nvSpPr>
            <p:cNvPr id="12364" name="Rectangle 33"/>
            <p:cNvSpPr>
              <a:spLocks noChangeArrowheads="1"/>
            </p:cNvSpPr>
            <p:nvPr/>
          </p:nvSpPr>
          <p:spPr bwMode="auto">
            <a:xfrm>
              <a:off x="838200" y="4165600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</a:t>
              </a:r>
              <a:r>
                <a:rPr lang="en-US" sz="1200" baseline="-25000" dirty="0">
                  <a:solidFill>
                    <a:schemeClr val="bg1"/>
                  </a:solidFill>
                </a:rPr>
                <a:t>0,0</a:t>
              </a:r>
            </a:p>
          </p:txBody>
        </p:sp>
        <p:sp>
          <p:nvSpPr>
            <p:cNvPr id="12365" name="Rectangle 34"/>
            <p:cNvSpPr>
              <a:spLocks noChangeArrowheads="1"/>
            </p:cNvSpPr>
            <p:nvPr/>
          </p:nvSpPr>
          <p:spPr bwMode="auto">
            <a:xfrm>
              <a:off x="2209800" y="4165600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</a:t>
              </a:r>
              <a:r>
                <a:rPr lang="en-US" sz="1200" baseline="-25000" dirty="0">
                  <a:solidFill>
                    <a:schemeClr val="bg1"/>
                  </a:solidFill>
                </a:rPr>
                <a:t>0,3</a:t>
              </a:r>
            </a:p>
          </p:txBody>
        </p:sp>
        <p:sp>
          <p:nvSpPr>
            <p:cNvPr id="12366" name="Rectangle 35"/>
            <p:cNvSpPr>
              <a:spLocks noChangeArrowheads="1"/>
            </p:cNvSpPr>
            <p:nvPr/>
          </p:nvSpPr>
          <p:spPr bwMode="auto">
            <a:xfrm>
              <a:off x="3124200" y="4165600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1,1</a:t>
              </a:r>
            </a:p>
          </p:txBody>
        </p:sp>
        <p:sp>
          <p:nvSpPr>
            <p:cNvPr id="12367" name="Rectangle 36"/>
            <p:cNvSpPr>
              <a:spLocks noChangeArrowheads="1"/>
            </p:cNvSpPr>
            <p:nvPr/>
          </p:nvSpPr>
          <p:spPr bwMode="auto">
            <a:xfrm>
              <a:off x="2667000" y="4165600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1,0</a:t>
              </a:r>
            </a:p>
          </p:txBody>
        </p:sp>
        <p:sp>
          <p:nvSpPr>
            <p:cNvPr id="12368" name="Rectangle 37"/>
            <p:cNvSpPr>
              <a:spLocks noChangeArrowheads="1"/>
            </p:cNvSpPr>
            <p:nvPr/>
          </p:nvSpPr>
          <p:spPr bwMode="auto">
            <a:xfrm>
              <a:off x="3581400" y="4165600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1,2</a:t>
              </a:r>
            </a:p>
          </p:txBody>
        </p:sp>
        <p:sp>
          <p:nvSpPr>
            <p:cNvPr id="12369" name="Rectangle 38"/>
            <p:cNvSpPr>
              <a:spLocks noChangeArrowheads="1"/>
            </p:cNvSpPr>
            <p:nvPr/>
          </p:nvSpPr>
          <p:spPr bwMode="auto">
            <a:xfrm>
              <a:off x="4038600" y="4165600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1,3</a:t>
              </a:r>
            </a:p>
          </p:txBody>
        </p:sp>
        <p:sp>
          <p:nvSpPr>
            <p:cNvPr id="12370" name="Rectangle 39"/>
            <p:cNvSpPr>
              <a:spLocks noChangeArrowheads="1"/>
            </p:cNvSpPr>
            <p:nvPr/>
          </p:nvSpPr>
          <p:spPr bwMode="auto">
            <a:xfrm>
              <a:off x="4949547" y="4165600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2,1</a:t>
              </a:r>
            </a:p>
          </p:txBody>
        </p:sp>
        <p:sp>
          <p:nvSpPr>
            <p:cNvPr id="12371" name="Rectangle 40"/>
            <p:cNvSpPr>
              <a:spLocks noChangeArrowheads="1"/>
            </p:cNvSpPr>
            <p:nvPr/>
          </p:nvSpPr>
          <p:spPr bwMode="auto">
            <a:xfrm>
              <a:off x="4492347" y="4165600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2,0</a:t>
              </a:r>
            </a:p>
          </p:txBody>
        </p:sp>
        <p:sp>
          <p:nvSpPr>
            <p:cNvPr id="12372" name="Rectangle 41"/>
            <p:cNvSpPr>
              <a:spLocks noChangeArrowheads="1"/>
            </p:cNvSpPr>
            <p:nvPr/>
          </p:nvSpPr>
          <p:spPr bwMode="auto">
            <a:xfrm>
              <a:off x="5410200" y="4165600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2,2</a:t>
              </a:r>
            </a:p>
          </p:txBody>
        </p:sp>
        <p:sp>
          <p:nvSpPr>
            <p:cNvPr id="12373" name="Rectangle 42"/>
            <p:cNvSpPr>
              <a:spLocks noChangeArrowheads="1"/>
            </p:cNvSpPr>
            <p:nvPr/>
          </p:nvSpPr>
          <p:spPr bwMode="auto">
            <a:xfrm>
              <a:off x="5867400" y="4165600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2,3</a:t>
              </a:r>
            </a:p>
          </p:txBody>
        </p:sp>
        <p:sp>
          <p:nvSpPr>
            <p:cNvPr id="12382" name="Rectangle 67"/>
            <p:cNvSpPr>
              <a:spLocks noChangeArrowheads="1"/>
            </p:cNvSpPr>
            <p:nvPr/>
          </p:nvSpPr>
          <p:spPr bwMode="auto">
            <a:xfrm>
              <a:off x="6778347" y="4165600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3,1</a:t>
              </a:r>
            </a:p>
          </p:txBody>
        </p:sp>
        <p:sp>
          <p:nvSpPr>
            <p:cNvPr id="12383" name="Rectangle 68"/>
            <p:cNvSpPr>
              <a:spLocks noChangeArrowheads="1"/>
            </p:cNvSpPr>
            <p:nvPr/>
          </p:nvSpPr>
          <p:spPr bwMode="auto">
            <a:xfrm>
              <a:off x="6321147" y="4165600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3,0</a:t>
              </a:r>
            </a:p>
          </p:txBody>
        </p:sp>
        <p:sp>
          <p:nvSpPr>
            <p:cNvPr id="12384" name="Rectangle 69"/>
            <p:cNvSpPr>
              <a:spLocks noChangeArrowheads="1"/>
            </p:cNvSpPr>
            <p:nvPr/>
          </p:nvSpPr>
          <p:spPr bwMode="auto">
            <a:xfrm>
              <a:off x="7239000" y="4165600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3,2</a:t>
              </a:r>
            </a:p>
          </p:txBody>
        </p:sp>
        <p:sp>
          <p:nvSpPr>
            <p:cNvPr id="12385" name="Rectangle 70"/>
            <p:cNvSpPr>
              <a:spLocks noChangeArrowheads="1"/>
            </p:cNvSpPr>
            <p:nvPr/>
          </p:nvSpPr>
          <p:spPr bwMode="auto">
            <a:xfrm>
              <a:off x="7696200" y="4165600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A</a:t>
              </a:r>
              <a:r>
                <a:rPr lang="en-US" sz="1200" baseline="-25000" dirty="0"/>
                <a:t>3,3</a:t>
              </a: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0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556">
        <p:fade/>
      </p:transition>
    </mc:Choice>
    <mc:Fallback xmlns="">
      <p:transition spd="med" advTm="1135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Loading an Input Tile</a:t>
            </a:r>
          </a:p>
        </p:txBody>
      </p:sp>
      <p:sp>
        <p:nvSpPr>
          <p:cNvPr id="16388" name="Text Box 2"/>
          <p:cNvSpPr txBox="1">
            <a:spLocks noChangeArrowheads="1"/>
          </p:cNvSpPr>
          <p:nvPr/>
        </p:nvSpPr>
        <p:spPr bwMode="auto">
          <a:xfrm>
            <a:off x="1909617" y="2893238"/>
            <a:ext cx="1851422" cy="1057608"/>
          </a:xfrm>
          <a:prstGeom prst="rect">
            <a:avLst/>
          </a:prstGeom>
          <a:solidFill>
            <a:srgbClr val="99FF66"/>
          </a:solidFill>
          <a:ln w="9360">
            <a:solidFill>
              <a:schemeClr val="bg1"/>
            </a:solidFill>
            <a:miter lim="800000"/>
            <a:headEnd/>
            <a:tailEnd/>
          </a:ln>
        </p:spPr>
        <p:txBody>
          <a:bodyPr lIns="67500" tIns="35100" rIns="67500" bIns="351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Arial" pitchFamily="34" charset="0"/>
              <a:buNone/>
            </a:pPr>
            <a:r>
              <a:rPr lang="en-US" sz="1350" b="1" dirty="0">
                <a:solidFill>
                  <a:schemeClr val="bg1"/>
                </a:solidFill>
                <a:latin typeface="Arial" pitchFamily="34" charset="0"/>
              </a:rPr>
              <a:t>A</a:t>
            </a:r>
          </a:p>
        </p:txBody>
      </p:sp>
      <p:sp>
        <p:nvSpPr>
          <p:cNvPr id="16389" name="Text Box 3"/>
          <p:cNvSpPr txBox="1">
            <a:spLocks noChangeArrowheads="1"/>
          </p:cNvSpPr>
          <p:nvPr/>
        </p:nvSpPr>
        <p:spPr bwMode="auto">
          <a:xfrm>
            <a:off x="3794376" y="1478775"/>
            <a:ext cx="1451372" cy="1388567"/>
          </a:xfrm>
          <a:prstGeom prst="rect">
            <a:avLst/>
          </a:prstGeom>
          <a:solidFill>
            <a:srgbClr val="99FF66"/>
          </a:solidFill>
          <a:ln w="9360">
            <a:solidFill>
              <a:schemeClr val="bg1"/>
            </a:solidFill>
            <a:miter lim="800000"/>
            <a:headEnd/>
            <a:tailEnd/>
          </a:ln>
        </p:spPr>
        <p:txBody>
          <a:bodyPr lIns="67500" tIns="35100" rIns="67500" bIns="351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Arial" pitchFamily="34" charset="0"/>
              <a:buNone/>
            </a:pPr>
            <a:r>
              <a:rPr lang="en-US" sz="1350" b="1" dirty="0">
                <a:solidFill>
                  <a:schemeClr val="bg1"/>
                </a:solidFill>
                <a:latin typeface="Arial" pitchFamily="34" charset="0"/>
              </a:rPr>
              <a:t>B</a:t>
            </a:r>
          </a:p>
        </p:txBody>
      </p:sp>
      <p:sp>
        <p:nvSpPr>
          <p:cNvPr id="32" name="Text Box 86"/>
          <p:cNvSpPr txBox="1">
            <a:spLocks noChangeArrowheads="1"/>
          </p:cNvSpPr>
          <p:nvPr/>
        </p:nvSpPr>
        <p:spPr bwMode="auto">
          <a:xfrm>
            <a:off x="4490224" y="1478775"/>
            <a:ext cx="610791" cy="495598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350">
              <a:latin typeface="Arial" pitchFamily="34" charset="0"/>
            </a:endParaRPr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3794376" y="2893238"/>
            <a:ext cx="1451372" cy="1057275"/>
          </a:xfrm>
          <a:prstGeom prst="rect">
            <a:avLst/>
          </a:prstGeom>
          <a:solidFill>
            <a:srgbClr val="99FF66"/>
          </a:solidFill>
          <a:ln w="9360">
            <a:solidFill>
              <a:schemeClr val="bg1"/>
            </a:solidFill>
            <a:miter lim="800000"/>
            <a:headEnd/>
            <a:tailEnd/>
          </a:ln>
        </p:spPr>
        <p:txBody>
          <a:bodyPr lIns="67500" tIns="35100" rIns="67500" bIns="351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Arial" pitchFamily="34" charset="0"/>
              <a:buNone/>
            </a:pPr>
            <a:r>
              <a:rPr lang="en-US" sz="1350" b="1" dirty="0">
                <a:solidFill>
                  <a:schemeClr val="bg1"/>
                </a:solidFill>
                <a:latin typeface="Arial" pitchFamily="34" charset="0"/>
              </a:rPr>
              <a:t>C</a:t>
            </a: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4474469" y="3383062"/>
            <a:ext cx="617935" cy="462558"/>
          </a:xfrm>
          <a:prstGeom prst="rect">
            <a:avLst/>
          </a:prstGeom>
          <a:solidFill>
            <a:srgbClr val="FFCC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6392" name="Line 6"/>
          <p:cNvSpPr>
            <a:spLocks noChangeShapeType="1"/>
          </p:cNvSpPr>
          <p:nvPr/>
        </p:nvSpPr>
        <p:spPr bwMode="auto">
          <a:xfrm>
            <a:off x="4864747" y="2867342"/>
            <a:ext cx="1191" cy="797422"/>
          </a:xfrm>
          <a:prstGeom prst="line">
            <a:avLst/>
          </a:prstGeom>
          <a:noFill/>
          <a:ln w="9360">
            <a:solidFill>
              <a:schemeClr val="bg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393" name="Line 7"/>
          <p:cNvSpPr>
            <a:spLocks noChangeShapeType="1"/>
          </p:cNvSpPr>
          <p:nvPr/>
        </p:nvSpPr>
        <p:spPr bwMode="auto">
          <a:xfrm>
            <a:off x="4823077" y="2850376"/>
            <a:ext cx="1190" cy="797421"/>
          </a:xfrm>
          <a:prstGeom prst="line">
            <a:avLst/>
          </a:prstGeom>
          <a:noFill/>
          <a:ln w="9360">
            <a:solidFill>
              <a:schemeClr val="bg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394" name="Line 8"/>
          <p:cNvSpPr>
            <a:spLocks noChangeShapeType="1"/>
          </p:cNvSpPr>
          <p:nvPr/>
        </p:nvSpPr>
        <p:spPr bwMode="auto">
          <a:xfrm flipH="1">
            <a:off x="3762443" y="3849118"/>
            <a:ext cx="1483304" cy="893"/>
          </a:xfrm>
          <a:prstGeom prst="line">
            <a:avLst/>
          </a:prstGeom>
          <a:noFill/>
          <a:ln w="6480">
            <a:solidFill>
              <a:schemeClr val="bg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396" name="Text Box 10"/>
          <p:cNvSpPr txBox="1">
            <a:spLocks noChangeArrowheads="1"/>
          </p:cNvSpPr>
          <p:nvPr/>
        </p:nvSpPr>
        <p:spPr bwMode="auto">
          <a:xfrm>
            <a:off x="4823076" y="3664764"/>
            <a:ext cx="41672" cy="30361"/>
          </a:xfrm>
          <a:prstGeom prst="rect">
            <a:avLst/>
          </a:prstGeom>
          <a:solidFill>
            <a:srgbClr val="FF6600"/>
          </a:solidFill>
          <a:ln w="9360">
            <a:solidFill>
              <a:schemeClr val="bg1"/>
            </a:solidFill>
            <a:miter lim="800000"/>
            <a:headEnd/>
            <a:tailEnd/>
          </a:ln>
        </p:spPr>
        <p:txBody>
          <a:bodyPr lIns="0" tIns="6858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endParaRPr lang="en-US" sz="900">
              <a:solidFill>
                <a:schemeClr val="bg1"/>
              </a:solidFill>
            </a:endParaRPr>
          </a:p>
          <a:p>
            <a:pPr eaLnBrk="1" hangingPunct="1"/>
            <a:endParaRPr lang="en-US" sz="900">
              <a:solidFill>
                <a:schemeClr val="bg1"/>
              </a:solidFill>
            </a:endParaRPr>
          </a:p>
          <a:p>
            <a:pPr eaLnBrk="1" hangingPunct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397" name="Line 11"/>
          <p:cNvSpPr>
            <a:spLocks noChangeShapeType="1"/>
          </p:cNvSpPr>
          <p:nvPr/>
        </p:nvSpPr>
        <p:spPr bwMode="auto">
          <a:xfrm>
            <a:off x="3752703" y="3664763"/>
            <a:ext cx="1063229" cy="893"/>
          </a:xfrm>
          <a:prstGeom prst="line">
            <a:avLst/>
          </a:prstGeom>
          <a:noFill/>
          <a:ln w="9360">
            <a:solidFill>
              <a:schemeClr val="bg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398" name="Line 12"/>
          <p:cNvSpPr>
            <a:spLocks noChangeShapeType="1"/>
          </p:cNvSpPr>
          <p:nvPr/>
        </p:nvSpPr>
        <p:spPr bwMode="auto">
          <a:xfrm>
            <a:off x="3752703" y="3695124"/>
            <a:ext cx="1063229" cy="893"/>
          </a:xfrm>
          <a:prstGeom prst="line">
            <a:avLst/>
          </a:prstGeom>
          <a:noFill/>
          <a:ln w="9360">
            <a:solidFill>
              <a:schemeClr val="bg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399" name="Line 13"/>
          <p:cNvSpPr>
            <a:spLocks noChangeShapeType="1"/>
          </p:cNvSpPr>
          <p:nvPr/>
        </p:nvSpPr>
        <p:spPr bwMode="auto">
          <a:xfrm flipH="1" flipV="1">
            <a:off x="5118873" y="1482530"/>
            <a:ext cx="5954" cy="1390353"/>
          </a:xfrm>
          <a:prstGeom prst="line">
            <a:avLst/>
          </a:prstGeom>
          <a:noFill/>
          <a:ln w="6480">
            <a:solidFill>
              <a:schemeClr val="bg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400" name="Line 14"/>
          <p:cNvSpPr>
            <a:spLocks noChangeShapeType="1"/>
          </p:cNvSpPr>
          <p:nvPr/>
        </p:nvSpPr>
        <p:spPr bwMode="auto">
          <a:xfrm flipH="1" flipV="1">
            <a:off x="5112920" y="2893238"/>
            <a:ext cx="5954" cy="1057275"/>
          </a:xfrm>
          <a:prstGeom prst="line">
            <a:avLst/>
          </a:prstGeom>
          <a:noFill/>
          <a:ln w="6480">
            <a:solidFill>
              <a:schemeClr val="bg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401" name="Line 15"/>
          <p:cNvSpPr>
            <a:spLocks noChangeShapeType="1"/>
          </p:cNvSpPr>
          <p:nvPr/>
        </p:nvSpPr>
        <p:spPr bwMode="auto">
          <a:xfrm flipH="1">
            <a:off x="1908426" y="3869472"/>
            <a:ext cx="1853803" cy="893"/>
          </a:xfrm>
          <a:prstGeom prst="line">
            <a:avLst/>
          </a:prstGeom>
          <a:noFill/>
          <a:ln w="6480">
            <a:solidFill>
              <a:schemeClr val="bg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403" name="Text Box 17"/>
          <p:cNvSpPr txBox="1">
            <a:spLocks noChangeArrowheads="1"/>
          </p:cNvSpPr>
          <p:nvPr/>
        </p:nvSpPr>
        <p:spPr bwMode="auto">
          <a:xfrm rot="-5400000">
            <a:off x="5280573" y="3531566"/>
            <a:ext cx="307778" cy="103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>
              <a:buClr>
                <a:srgbClr val="FFFFFF"/>
              </a:buClr>
            </a:pPr>
            <a:r>
              <a:rPr lang="en-US" sz="675" b="1">
                <a:solidFill>
                  <a:schemeClr val="bg1"/>
                </a:solidFill>
              </a:rPr>
              <a:t>WIDTH</a:t>
            </a:r>
          </a:p>
        </p:txBody>
      </p:sp>
      <p:sp>
        <p:nvSpPr>
          <p:cNvPr id="16407" name="Line 21"/>
          <p:cNvSpPr>
            <a:spLocks noChangeShapeType="1"/>
          </p:cNvSpPr>
          <p:nvPr/>
        </p:nvSpPr>
        <p:spPr bwMode="auto">
          <a:xfrm>
            <a:off x="3276656" y="2918389"/>
            <a:ext cx="1191" cy="728663"/>
          </a:xfrm>
          <a:prstGeom prst="line">
            <a:avLst/>
          </a:prstGeom>
          <a:noFill/>
          <a:ln w="9360">
            <a:solidFill>
              <a:schemeClr val="bg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408" name="Text Box 22"/>
          <p:cNvSpPr txBox="1">
            <a:spLocks noChangeArrowheads="1"/>
          </p:cNvSpPr>
          <p:nvPr/>
        </p:nvSpPr>
        <p:spPr bwMode="auto">
          <a:xfrm>
            <a:off x="2710400" y="2989705"/>
            <a:ext cx="572335" cy="3478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>
              <a:buFont typeface="Palatino" pitchFamily="18" charset="0"/>
              <a:buNone/>
            </a:pPr>
            <a:r>
              <a:rPr lang="en-US" sz="1800" dirty="0">
                <a:solidFill>
                  <a:schemeClr val="bg1"/>
                </a:solidFill>
              </a:rPr>
              <a:t>Row</a:t>
            </a:r>
          </a:p>
        </p:txBody>
      </p:sp>
      <p:sp>
        <p:nvSpPr>
          <p:cNvPr id="16414" name="Text Box 28"/>
          <p:cNvSpPr txBox="1">
            <a:spLocks noChangeArrowheads="1"/>
          </p:cNvSpPr>
          <p:nvPr/>
        </p:nvSpPr>
        <p:spPr bwMode="auto">
          <a:xfrm>
            <a:off x="3991405" y="1691289"/>
            <a:ext cx="469743" cy="3478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>
              <a:buFont typeface="Palatino" pitchFamily="18" charset="0"/>
              <a:buNone/>
            </a:pPr>
            <a:r>
              <a:rPr lang="en-US" sz="1800" dirty="0">
                <a:solidFill>
                  <a:schemeClr val="bg1"/>
                </a:solidFill>
              </a:rPr>
              <a:t>Col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9833" y="3900884"/>
            <a:ext cx="279244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 flipH="1" flipV="1">
            <a:off x="3644357" y="2872884"/>
            <a:ext cx="24903" cy="1077962"/>
          </a:xfrm>
          <a:prstGeom prst="line">
            <a:avLst/>
          </a:prstGeom>
          <a:noFill/>
          <a:ln w="6480">
            <a:solidFill>
              <a:schemeClr val="bg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9626" y="3249086"/>
            <a:ext cx="328936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>
            <a:off x="4495068" y="1970356"/>
            <a:ext cx="610791" cy="495598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350">
              <a:latin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97812" y="1998250"/>
            <a:ext cx="279244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45181" y="2414056"/>
            <a:ext cx="271228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4254" y="3908993"/>
            <a:ext cx="271228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29555" y="3157088"/>
            <a:ext cx="328936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8" name="TextBox 2"/>
          <p:cNvSpPr txBox="1">
            <a:spLocks noChangeArrowheads="1"/>
          </p:cNvSpPr>
          <p:nvPr/>
        </p:nvSpPr>
        <p:spPr bwMode="auto">
          <a:xfrm>
            <a:off x="1623482" y="1963647"/>
            <a:ext cx="1911101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threadIdx.x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ty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threadIdx.y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Accessing tile 0 2D indexing:</a:t>
            </a:r>
          </a:p>
          <a:p>
            <a:pPr eaLnBrk="1" hangingPunct="1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	A[Row][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eaLnBrk="1" hangingPunct="1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	B[ty][Col]</a:t>
            </a:r>
          </a:p>
        </p:txBody>
      </p:sp>
      <p:sp>
        <p:nvSpPr>
          <p:cNvPr id="33" name="Line 15"/>
          <p:cNvSpPr>
            <a:spLocks noChangeShapeType="1"/>
          </p:cNvSpPr>
          <p:nvPr/>
        </p:nvSpPr>
        <p:spPr bwMode="auto">
          <a:xfrm flipH="1" flipV="1">
            <a:off x="3793185" y="2691055"/>
            <a:ext cx="1452563" cy="2832"/>
          </a:xfrm>
          <a:prstGeom prst="line">
            <a:avLst/>
          </a:prstGeom>
          <a:noFill/>
          <a:ln w="6480">
            <a:solidFill>
              <a:schemeClr val="bg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6391" name="Text Box 5"/>
          <p:cNvSpPr txBox="1">
            <a:spLocks noChangeArrowheads="1"/>
          </p:cNvSpPr>
          <p:nvPr/>
        </p:nvSpPr>
        <p:spPr bwMode="auto">
          <a:xfrm>
            <a:off x="4823077" y="1478775"/>
            <a:ext cx="40481" cy="1388567"/>
          </a:xfrm>
          <a:prstGeom prst="rect">
            <a:avLst/>
          </a:prstGeom>
          <a:solidFill>
            <a:srgbClr val="FFFF00"/>
          </a:solidFill>
          <a:ln w="936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0" name="Text Box 85"/>
          <p:cNvSpPr txBox="1">
            <a:spLocks noChangeArrowheads="1"/>
          </p:cNvSpPr>
          <p:nvPr/>
        </p:nvSpPr>
        <p:spPr bwMode="auto">
          <a:xfrm>
            <a:off x="1895139" y="3403837"/>
            <a:ext cx="615554" cy="447377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350">
              <a:latin typeface="Arial" pitchFamily="34" charset="0"/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2505452" y="3414207"/>
            <a:ext cx="615554" cy="447377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350">
              <a:latin typeface="Arial" pitchFamily="34" charset="0"/>
            </a:endParaRPr>
          </a:p>
        </p:txBody>
      </p:sp>
      <p:sp>
        <p:nvSpPr>
          <p:cNvPr id="16395" name="Text Box 9"/>
          <p:cNvSpPr txBox="1">
            <a:spLocks noChangeArrowheads="1"/>
          </p:cNvSpPr>
          <p:nvPr/>
        </p:nvSpPr>
        <p:spPr bwMode="auto">
          <a:xfrm>
            <a:off x="1909617" y="3664763"/>
            <a:ext cx="1851422" cy="31254"/>
          </a:xfrm>
          <a:prstGeom prst="rect">
            <a:avLst/>
          </a:prstGeom>
          <a:solidFill>
            <a:srgbClr val="FFFF00"/>
          </a:solidFill>
          <a:ln w="936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413" name="Line 27"/>
          <p:cNvSpPr>
            <a:spLocks noChangeShapeType="1"/>
          </p:cNvSpPr>
          <p:nvPr/>
        </p:nvSpPr>
        <p:spPr bwMode="auto">
          <a:xfrm>
            <a:off x="3759847" y="2052955"/>
            <a:ext cx="1085850" cy="893"/>
          </a:xfrm>
          <a:prstGeom prst="line">
            <a:avLst/>
          </a:prstGeom>
          <a:noFill/>
          <a:ln w="9360">
            <a:solidFill>
              <a:schemeClr val="bg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4795620" y="1784905"/>
            <a:ext cx="69056" cy="52016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1868" y="1257300"/>
            <a:ext cx="2475358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Have each thread </a:t>
            </a:r>
            <a:r>
              <a:rPr lang="en-US" sz="1050" dirty="0" smtClean="0">
                <a:solidFill>
                  <a:schemeClr val="bg1"/>
                </a:solidFill>
              </a:rPr>
              <a:t>load </a:t>
            </a:r>
            <a:r>
              <a:rPr lang="en-US" sz="1050" dirty="0">
                <a:solidFill>
                  <a:schemeClr val="bg1"/>
                </a:solidFill>
              </a:rPr>
              <a:t>an A element </a:t>
            </a:r>
          </a:p>
          <a:p>
            <a:r>
              <a:rPr lang="en-US" sz="1050" dirty="0">
                <a:solidFill>
                  <a:schemeClr val="bg1"/>
                </a:solidFill>
              </a:rPr>
              <a:t>and a B element at the same relative </a:t>
            </a:r>
          </a:p>
          <a:p>
            <a:r>
              <a:rPr lang="en-US" sz="1050" dirty="0">
                <a:solidFill>
                  <a:schemeClr val="bg1"/>
                </a:solidFill>
              </a:rPr>
              <a:t>position as its C element.</a:t>
            </a: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2291146" y="3653935"/>
            <a:ext cx="69056" cy="52016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84568"/>
      </p:ext>
    </p:extLst>
  </p:cSld>
  <p:clrMapOvr>
    <a:masterClrMapping/>
  </p:clrMapOvr>
  <p:transition spd="med" advTm="115855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Corner Turning</a:t>
            </a:r>
          </a:p>
        </p:txBody>
      </p:sp>
      <p:grpSp>
        <p:nvGrpSpPr>
          <p:cNvPr id="13315" name="Group 1"/>
          <p:cNvGrpSpPr>
            <a:grpSpLocks/>
          </p:cNvGrpSpPr>
          <p:nvPr/>
        </p:nvGrpSpPr>
        <p:grpSpPr bwMode="auto">
          <a:xfrm>
            <a:off x="685800" y="1113667"/>
            <a:ext cx="5557972" cy="2753483"/>
            <a:chOff x="976313" y="212725"/>
            <a:chExt cx="7652557" cy="4617585"/>
          </a:xfrm>
        </p:grpSpPr>
        <p:sp>
          <p:nvSpPr>
            <p:cNvPr id="13317" name="AutoShape 4"/>
            <p:cNvSpPr>
              <a:spLocks noChangeAspect="1" noChangeArrowheads="1" noTextEdit="1"/>
            </p:cNvSpPr>
            <p:nvPr/>
          </p:nvSpPr>
          <p:spPr bwMode="auto">
            <a:xfrm>
              <a:off x="976313" y="212725"/>
              <a:ext cx="7632700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18" name="Freeform 5"/>
            <p:cNvSpPr>
              <a:spLocks/>
            </p:cNvSpPr>
            <p:nvPr/>
          </p:nvSpPr>
          <p:spPr bwMode="auto">
            <a:xfrm>
              <a:off x="2057400" y="228600"/>
              <a:ext cx="2143125" cy="1974850"/>
            </a:xfrm>
            <a:custGeom>
              <a:avLst/>
              <a:gdLst>
                <a:gd name="T0" fmla="*/ 0 w 1350"/>
                <a:gd name="T1" fmla="*/ 0 h 1244"/>
                <a:gd name="T2" fmla="*/ 0 w 1350"/>
                <a:gd name="T3" fmla="*/ 2147483647 h 1244"/>
                <a:gd name="T4" fmla="*/ 2147483647 w 1350"/>
                <a:gd name="T5" fmla="*/ 2147483647 h 1244"/>
                <a:gd name="T6" fmla="*/ 2147483647 w 1350"/>
                <a:gd name="T7" fmla="*/ 0 h 1244"/>
                <a:gd name="T8" fmla="*/ 0 w 1350"/>
                <a:gd name="T9" fmla="*/ 0 h 1244"/>
                <a:gd name="T10" fmla="*/ 0 w 1350"/>
                <a:gd name="T11" fmla="*/ 0 h 12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0" h="1244">
                  <a:moveTo>
                    <a:pt x="0" y="0"/>
                  </a:moveTo>
                  <a:lnTo>
                    <a:pt x="0" y="1244"/>
                  </a:lnTo>
                  <a:lnTo>
                    <a:pt x="1350" y="1244"/>
                  </a:lnTo>
                  <a:lnTo>
                    <a:pt x="13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19" name="Rectangle 6"/>
            <p:cNvSpPr>
              <a:spLocks noChangeArrowheads="1"/>
            </p:cNvSpPr>
            <p:nvPr/>
          </p:nvSpPr>
          <p:spPr bwMode="auto">
            <a:xfrm>
              <a:off x="2057400" y="228600"/>
              <a:ext cx="2143125" cy="1974850"/>
            </a:xfrm>
            <a:prstGeom prst="rect">
              <a:avLst/>
            </a:prstGeom>
            <a:noFill/>
            <a:ln w="9525" cap="rnd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20" name="Rectangle 7"/>
            <p:cNvSpPr>
              <a:spLocks noChangeArrowheads="1"/>
            </p:cNvSpPr>
            <p:nvPr/>
          </p:nvSpPr>
          <p:spPr bwMode="auto">
            <a:xfrm>
              <a:off x="2184400" y="284163"/>
              <a:ext cx="264853" cy="193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50" b="1">
                  <a:solidFill>
                    <a:schemeClr val="bg1"/>
                  </a:solidFill>
                  <a:latin typeface="Arial" charset="0"/>
                </a:rPr>
                <a:t>d_M</a:t>
              </a: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21" name="Freeform 8"/>
            <p:cNvSpPr>
              <a:spLocks/>
            </p:cNvSpPr>
            <p:nvPr/>
          </p:nvSpPr>
          <p:spPr bwMode="auto">
            <a:xfrm>
              <a:off x="4521200" y="231775"/>
              <a:ext cx="2144713" cy="1971675"/>
            </a:xfrm>
            <a:custGeom>
              <a:avLst/>
              <a:gdLst>
                <a:gd name="T0" fmla="*/ 0 w 1351"/>
                <a:gd name="T1" fmla="*/ 0 h 1242"/>
                <a:gd name="T2" fmla="*/ 0 w 1351"/>
                <a:gd name="T3" fmla="*/ 2147483647 h 1242"/>
                <a:gd name="T4" fmla="*/ 2147483647 w 1351"/>
                <a:gd name="T5" fmla="*/ 2147483647 h 1242"/>
                <a:gd name="T6" fmla="*/ 2147483647 w 1351"/>
                <a:gd name="T7" fmla="*/ 0 h 1242"/>
                <a:gd name="T8" fmla="*/ 0 w 1351"/>
                <a:gd name="T9" fmla="*/ 0 h 1242"/>
                <a:gd name="T10" fmla="*/ 0 w 1351"/>
                <a:gd name="T11" fmla="*/ 0 h 12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1" h="1242">
                  <a:moveTo>
                    <a:pt x="0" y="0"/>
                  </a:moveTo>
                  <a:lnTo>
                    <a:pt x="0" y="1242"/>
                  </a:lnTo>
                  <a:lnTo>
                    <a:pt x="1351" y="1242"/>
                  </a:lnTo>
                  <a:lnTo>
                    <a:pt x="13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22" name="Rectangle 9"/>
            <p:cNvSpPr>
              <a:spLocks noChangeArrowheads="1"/>
            </p:cNvSpPr>
            <p:nvPr/>
          </p:nvSpPr>
          <p:spPr bwMode="auto">
            <a:xfrm>
              <a:off x="4521200" y="231775"/>
              <a:ext cx="2144713" cy="1971675"/>
            </a:xfrm>
            <a:prstGeom prst="rect">
              <a:avLst/>
            </a:prstGeom>
            <a:noFill/>
            <a:ln w="9525" cap="rnd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23" name="Rectangle 10"/>
            <p:cNvSpPr>
              <a:spLocks noChangeArrowheads="1"/>
            </p:cNvSpPr>
            <p:nvPr/>
          </p:nvSpPr>
          <p:spPr bwMode="auto">
            <a:xfrm>
              <a:off x="4649787" y="290513"/>
              <a:ext cx="249405" cy="193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50" b="1">
                  <a:solidFill>
                    <a:schemeClr val="bg1"/>
                  </a:solidFill>
                  <a:latin typeface="Arial" charset="0"/>
                </a:rPr>
                <a:t>d_N</a:t>
              </a: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24" name="Freeform 11"/>
            <p:cNvSpPr>
              <a:spLocks/>
            </p:cNvSpPr>
            <p:nvPr/>
          </p:nvSpPr>
          <p:spPr bwMode="auto">
            <a:xfrm>
              <a:off x="5700713" y="228600"/>
              <a:ext cx="53975" cy="1974850"/>
            </a:xfrm>
            <a:custGeom>
              <a:avLst/>
              <a:gdLst>
                <a:gd name="T0" fmla="*/ 0 w 34"/>
                <a:gd name="T1" fmla="*/ 0 h 1244"/>
                <a:gd name="T2" fmla="*/ 0 w 34"/>
                <a:gd name="T3" fmla="*/ 2147483647 h 1244"/>
                <a:gd name="T4" fmla="*/ 2147483647 w 34"/>
                <a:gd name="T5" fmla="*/ 2147483647 h 1244"/>
                <a:gd name="T6" fmla="*/ 2147483647 w 34"/>
                <a:gd name="T7" fmla="*/ 0 h 1244"/>
                <a:gd name="T8" fmla="*/ 0 w 34"/>
                <a:gd name="T9" fmla="*/ 0 h 1244"/>
                <a:gd name="T10" fmla="*/ 0 w 34"/>
                <a:gd name="T11" fmla="*/ 0 h 12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244">
                  <a:moveTo>
                    <a:pt x="0" y="0"/>
                  </a:moveTo>
                  <a:lnTo>
                    <a:pt x="0" y="1244"/>
                  </a:lnTo>
                  <a:lnTo>
                    <a:pt x="34" y="1244"/>
                  </a:lnTo>
                  <a:lnTo>
                    <a:pt x="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25" name="Freeform 12"/>
            <p:cNvSpPr>
              <a:spLocks/>
            </p:cNvSpPr>
            <p:nvPr/>
          </p:nvSpPr>
          <p:spPr bwMode="auto">
            <a:xfrm>
              <a:off x="2057400" y="1414463"/>
              <a:ext cx="2143125" cy="47625"/>
            </a:xfrm>
            <a:custGeom>
              <a:avLst/>
              <a:gdLst>
                <a:gd name="T0" fmla="*/ 0 w 1350"/>
                <a:gd name="T1" fmla="*/ 0 h 30"/>
                <a:gd name="T2" fmla="*/ 0 w 1350"/>
                <a:gd name="T3" fmla="*/ 2147483647 h 30"/>
                <a:gd name="T4" fmla="*/ 2147483647 w 1350"/>
                <a:gd name="T5" fmla="*/ 2147483647 h 30"/>
                <a:gd name="T6" fmla="*/ 2147483647 w 1350"/>
                <a:gd name="T7" fmla="*/ 0 h 30"/>
                <a:gd name="T8" fmla="*/ 0 w 1350"/>
                <a:gd name="T9" fmla="*/ 0 h 30"/>
                <a:gd name="T10" fmla="*/ 0 w 1350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0" h="30">
                  <a:moveTo>
                    <a:pt x="0" y="0"/>
                  </a:moveTo>
                  <a:lnTo>
                    <a:pt x="0" y="30"/>
                  </a:lnTo>
                  <a:lnTo>
                    <a:pt x="1350" y="30"/>
                  </a:lnTo>
                  <a:lnTo>
                    <a:pt x="13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26" name="Freeform 13"/>
            <p:cNvSpPr>
              <a:spLocks noEditPoints="1"/>
            </p:cNvSpPr>
            <p:nvPr/>
          </p:nvSpPr>
          <p:spPr bwMode="auto">
            <a:xfrm>
              <a:off x="6515100" y="228600"/>
              <a:ext cx="69850" cy="1974850"/>
            </a:xfrm>
            <a:custGeom>
              <a:avLst/>
              <a:gdLst>
                <a:gd name="T0" fmla="*/ 2147483647 w 158"/>
                <a:gd name="T1" fmla="*/ 2147483647 h 4800"/>
                <a:gd name="T2" fmla="*/ 2147483647 w 158"/>
                <a:gd name="T3" fmla="*/ 2147483647 h 4800"/>
                <a:gd name="T4" fmla="*/ 2147483647 w 158"/>
                <a:gd name="T5" fmla="*/ 2147483647 h 4800"/>
                <a:gd name="T6" fmla="*/ 2147483647 w 158"/>
                <a:gd name="T7" fmla="*/ 2147483647 h 4800"/>
                <a:gd name="T8" fmla="*/ 2147483647 w 158"/>
                <a:gd name="T9" fmla="*/ 2147483647 h 4800"/>
                <a:gd name="T10" fmla="*/ 2147483647 w 158"/>
                <a:gd name="T11" fmla="*/ 2147483647 h 4800"/>
                <a:gd name="T12" fmla="*/ 2147483647 w 158"/>
                <a:gd name="T13" fmla="*/ 2147483647 h 4800"/>
                <a:gd name="T14" fmla="*/ 2147483647 w 158"/>
                <a:gd name="T15" fmla="*/ 2147483647 h 4800"/>
                <a:gd name="T16" fmla="*/ 2147483647 w 158"/>
                <a:gd name="T17" fmla="*/ 2147483647 h 4800"/>
                <a:gd name="T18" fmla="*/ 2147483647 w 158"/>
                <a:gd name="T19" fmla="*/ 2147483647 h 4800"/>
                <a:gd name="T20" fmla="*/ 2147483647 w 158"/>
                <a:gd name="T21" fmla="*/ 2147483647 h 4800"/>
                <a:gd name="T22" fmla="*/ 0 w 158"/>
                <a:gd name="T23" fmla="*/ 2147483647 h 4800"/>
                <a:gd name="T24" fmla="*/ 2147483647 w 158"/>
                <a:gd name="T25" fmla="*/ 0 h 4800"/>
                <a:gd name="T26" fmla="*/ 2147483647 w 158"/>
                <a:gd name="T27" fmla="*/ 2147483647 h 4800"/>
                <a:gd name="T28" fmla="*/ 0 w 158"/>
                <a:gd name="T29" fmla="*/ 2147483647 h 48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8" h="4800">
                  <a:moveTo>
                    <a:pt x="71" y="4676"/>
                  </a:moveTo>
                  <a:lnTo>
                    <a:pt x="62" y="126"/>
                  </a:lnTo>
                  <a:cubicBezTo>
                    <a:pt x="62" y="119"/>
                    <a:pt x="68" y="113"/>
                    <a:pt x="75" y="113"/>
                  </a:cubicBezTo>
                  <a:cubicBezTo>
                    <a:pt x="81" y="113"/>
                    <a:pt x="87" y="119"/>
                    <a:pt x="87" y="126"/>
                  </a:cubicBezTo>
                  <a:lnTo>
                    <a:pt x="96" y="4675"/>
                  </a:lnTo>
                  <a:cubicBezTo>
                    <a:pt x="96" y="4683"/>
                    <a:pt x="90" y="4688"/>
                    <a:pt x="84" y="4688"/>
                  </a:cubicBezTo>
                  <a:cubicBezTo>
                    <a:pt x="77" y="4688"/>
                    <a:pt x="71" y="4683"/>
                    <a:pt x="71" y="4676"/>
                  </a:cubicBezTo>
                  <a:close/>
                  <a:moveTo>
                    <a:pt x="158" y="4650"/>
                  </a:moveTo>
                  <a:lnTo>
                    <a:pt x="84" y="4800"/>
                  </a:lnTo>
                  <a:lnTo>
                    <a:pt x="9" y="4650"/>
                  </a:lnTo>
                  <a:lnTo>
                    <a:pt x="158" y="4650"/>
                  </a:lnTo>
                  <a:close/>
                  <a:moveTo>
                    <a:pt x="0" y="150"/>
                  </a:moveTo>
                  <a:lnTo>
                    <a:pt x="75" y="0"/>
                  </a:lnTo>
                  <a:lnTo>
                    <a:pt x="149" y="150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27" name="Freeform 14"/>
            <p:cNvSpPr>
              <a:spLocks noEditPoints="1"/>
            </p:cNvSpPr>
            <p:nvPr/>
          </p:nvSpPr>
          <p:spPr bwMode="auto">
            <a:xfrm>
              <a:off x="6515100" y="228600"/>
              <a:ext cx="69850" cy="1974850"/>
            </a:xfrm>
            <a:custGeom>
              <a:avLst/>
              <a:gdLst>
                <a:gd name="T0" fmla="*/ 2147483647 w 158"/>
                <a:gd name="T1" fmla="*/ 2147483647 h 4800"/>
                <a:gd name="T2" fmla="*/ 2147483647 w 158"/>
                <a:gd name="T3" fmla="*/ 2147483647 h 4800"/>
                <a:gd name="T4" fmla="*/ 2147483647 w 158"/>
                <a:gd name="T5" fmla="*/ 2147483647 h 4800"/>
                <a:gd name="T6" fmla="*/ 2147483647 w 158"/>
                <a:gd name="T7" fmla="*/ 2147483647 h 4800"/>
                <a:gd name="T8" fmla="*/ 2147483647 w 158"/>
                <a:gd name="T9" fmla="*/ 2147483647 h 4800"/>
                <a:gd name="T10" fmla="*/ 2147483647 w 158"/>
                <a:gd name="T11" fmla="*/ 2147483647 h 4800"/>
                <a:gd name="T12" fmla="*/ 2147483647 w 158"/>
                <a:gd name="T13" fmla="*/ 2147483647 h 4800"/>
                <a:gd name="T14" fmla="*/ 2147483647 w 158"/>
                <a:gd name="T15" fmla="*/ 2147483647 h 4800"/>
                <a:gd name="T16" fmla="*/ 2147483647 w 158"/>
                <a:gd name="T17" fmla="*/ 2147483647 h 4800"/>
                <a:gd name="T18" fmla="*/ 2147483647 w 158"/>
                <a:gd name="T19" fmla="*/ 2147483647 h 4800"/>
                <a:gd name="T20" fmla="*/ 2147483647 w 158"/>
                <a:gd name="T21" fmla="*/ 2147483647 h 4800"/>
                <a:gd name="T22" fmla="*/ 0 w 158"/>
                <a:gd name="T23" fmla="*/ 2147483647 h 4800"/>
                <a:gd name="T24" fmla="*/ 2147483647 w 158"/>
                <a:gd name="T25" fmla="*/ 0 h 4800"/>
                <a:gd name="T26" fmla="*/ 2147483647 w 158"/>
                <a:gd name="T27" fmla="*/ 2147483647 h 4800"/>
                <a:gd name="T28" fmla="*/ 0 w 158"/>
                <a:gd name="T29" fmla="*/ 2147483647 h 48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8" h="4800">
                  <a:moveTo>
                    <a:pt x="71" y="4676"/>
                  </a:moveTo>
                  <a:lnTo>
                    <a:pt x="62" y="126"/>
                  </a:lnTo>
                  <a:cubicBezTo>
                    <a:pt x="62" y="119"/>
                    <a:pt x="68" y="113"/>
                    <a:pt x="75" y="113"/>
                  </a:cubicBezTo>
                  <a:cubicBezTo>
                    <a:pt x="81" y="113"/>
                    <a:pt x="87" y="119"/>
                    <a:pt x="87" y="126"/>
                  </a:cubicBezTo>
                  <a:lnTo>
                    <a:pt x="96" y="4675"/>
                  </a:lnTo>
                  <a:cubicBezTo>
                    <a:pt x="96" y="4683"/>
                    <a:pt x="90" y="4688"/>
                    <a:pt x="84" y="4688"/>
                  </a:cubicBezTo>
                  <a:cubicBezTo>
                    <a:pt x="77" y="4688"/>
                    <a:pt x="71" y="4683"/>
                    <a:pt x="71" y="4676"/>
                  </a:cubicBezTo>
                  <a:close/>
                  <a:moveTo>
                    <a:pt x="158" y="4650"/>
                  </a:moveTo>
                  <a:lnTo>
                    <a:pt x="84" y="4800"/>
                  </a:lnTo>
                  <a:lnTo>
                    <a:pt x="9" y="4650"/>
                  </a:lnTo>
                  <a:lnTo>
                    <a:pt x="158" y="4650"/>
                  </a:lnTo>
                  <a:close/>
                  <a:moveTo>
                    <a:pt x="0" y="150"/>
                  </a:moveTo>
                  <a:lnTo>
                    <a:pt x="75" y="0"/>
                  </a:lnTo>
                  <a:lnTo>
                    <a:pt x="149" y="150"/>
                  </a:lnTo>
                  <a:lnTo>
                    <a:pt x="0" y="150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28" name="Freeform 15"/>
            <p:cNvSpPr>
              <a:spLocks noEditPoints="1"/>
            </p:cNvSpPr>
            <p:nvPr/>
          </p:nvSpPr>
          <p:spPr bwMode="auto">
            <a:xfrm>
              <a:off x="2055813" y="2120900"/>
              <a:ext cx="2144712" cy="68263"/>
            </a:xfrm>
            <a:custGeom>
              <a:avLst/>
              <a:gdLst>
                <a:gd name="T0" fmla="*/ 2147483647 w 4800"/>
                <a:gd name="T1" fmla="*/ 2147483647 h 164"/>
                <a:gd name="T2" fmla="*/ 2147483647 w 4800"/>
                <a:gd name="T3" fmla="*/ 2147483647 h 164"/>
                <a:gd name="T4" fmla="*/ 2147483647 w 4800"/>
                <a:gd name="T5" fmla="*/ 2147483647 h 164"/>
                <a:gd name="T6" fmla="*/ 2147483647 w 4800"/>
                <a:gd name="T7" fmla="*/ 2147483647 h 164"/>
                <a:gd name="T8" fmla="*/ 2147483647 w 4800"/>
                <a:gd name="T9" fmla="*/ 2147483647 h 164"/>
                <a:gd name="T10" fmla="*/ 2147483647 w 4800"/>
                <a:gd name="T11" fmla="*/ 2147483647 h 164"/>
                <a:gd name="T12" fmla="*/ 2147483647 w 4800"/>
                <a:gd name="T13" fmla="*/ 2147483647 h 164"/>
                <a:gd name="T14" fmla="*/ 2147483647 w 4800"/>
                <a:gd name="T15" fmla="*/ 2147483647 h 164"/>
                <a:gd name="T16" fmla="*/ 2147483647 w 4800"/>
                <a:gd name="T17" fmla="*/ 2147483647 h 164"/>
                <a:gd name="T18" fmla="*/ 2147483647 w 4800"/>
                <a:gd name="T19" fmla="*/ 2147483647 h 164"/>
                <a:gd name="T20" fmla="*/ 2147483647 w 4800"/>
                <a:gd name="T21" fmla="*/ 2147483647 h 164"/>
                <a:gd name="T22" fmla="*/ 2147483647 w 4800"/>
                <a:gd name="T23" fmla="*/ 2147483647 h 164"/>
                <a:gd name="T24" fmla="*/ 0 w 4800"/>
                <a:gd name="T25" fmla="*/ 2147483647 h 164"/>
                <a:gd name="T26" fmla="*/ 2147483647 w 4800"/>
                <a:gd name="T27" fmla="*/ 0 h 164"/>
                <a:gd name="T28" fmla="*/ 2147483647 w 4800"/>
                <a:gd name="T29" fmla="*/ 2147483647 h 1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00" h="164">
                  <a:moveTo>
                    <a:pt x="4669" y="97"/>
                  </a:moveTo>
                  <a:lnTo>
                    <a:pt x="132" y="94"/>
                  </a:lnTo>
                  <a:cubicBezTo>
                    <a:pt x="125" y="94"/>
                    <a:pt x="119" y="88"/>
                    <a:pt x="119" y="80"/>
                  </a:cubicBezTo>
                  <a:cubicBezTo>
                    <a:pt x="119" y="73"/>
                    <a:pt x="125" y="67"/>
                    <a:pt x="132" y="67"/>
                  </a:cubicBezTo>
                  <a:lnTo>
                    <a:pt x="4669" y="70"/>
                  </a:lnTo>
                  <a:cubicBezTo>
                    <a:pt x="4676" y="70"/>
                    <a:pt x="4682" y="76"/>
                    <a:pt x="4682" y="84"/>
                  </a:cubicBezTo>
                  <a:cubicBezTo>
                    <a:pt x="4682" y="91"/>
                    <a:pt x="4676" y="97"/>
                    <a:pt x="4669" y="97"/>
                  </a:cubicBezTo>
                  <a:close/>
                  <a:moveTo>
                    <a:pt x="4643" y="4"/>
                  </a:moveTo>
                  <a:lnTo>
                    <a:pt x="4800" y="84"/>
                  </a:lnTo>
                  <a:lnTo>
                    <a:pt x="4643" y="164"/>
                  </a:lnTo>
                  <a:lnTo>
                    <a:pt x="4643" y="4"/>
                  </a:lnTo>
                  <a:close/>
                  <a:moveTo>
                    <a:pt x="158" y="161"/>
                  </a:moveTo>
                  <a:lnTo>
                    <a:pt x="0" y="80"/>
                  </a:lnTo>
                  <a:lnTo>
                    <a:pt x="159" y="0"/>
                  </a:lnTo>
                  <a:lnTo>
                    <a:pt x="158" y="16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29" name="Freeform 16"/>
            <p:cNvSpPr>
              <a:spLocks noEditPoints="1"/>
            </p:cNvSpPr>
            <p:nvPr/>
          </p:nvSpPr>
          <p:spPr bwMode="auto">
            <a:xfrm>
              <a:off x="2055813" y="2120900"/>
              <a:ext cx="2144712" cy="68263"/>
            </a:xfrm>
            <a:custGeom>
              <a:avLst/>
              <a:gdLst>
                <a:gd name="T0" fmla="*/ 2147483647 w 4800"/>
                <a:gd name="T1" fmla="*/ 2147483647 h 164"/>
                <a:gd name="T2" fmla="*/ 2147483647 w 4800"/>
                <a:gd name="T3" fmla="*/ 2147483647 h 164"/>
                <a:gd name="T4" fmla="*/ 2147483647 w 4800"/>
                <a:gd name="T5" fmla="*/ 2147483647 h 164"/>
                <a:gd name="T6" fmla="*/ 2147483647 w 4800"/>
                <a:gd name="T7" fmla="*/ 2147483647 h 164"/>
                <a:gd name="T8" fmla="*/ 2147483647 w 4800"/>
                <a:gd name="T9" fmla="*/ 2147483647 h 164"/>
                <a:gd name="T10" fmla="*/ 2147483647 w 4800"/>
                <a:gd name="T11" fmla="*/ 2147483647 h 164"/>
                <a:gd name="T12" fmla="*/ 2147483647 w 4800"/>
                <a:gd name="T13" fmla="*/ 2147483647 h 164"/>
                <a:gd name="T14" fmla="*/ 2147483647 w 4800"/>
                <a:gd name="T15" fmla="*/ 2147483647 h 164"/>
                <a:gd name="T16" fmla="*/ 2147483647 w 4800"/>
                <a:gd name="T17" fmla="*/ 2147483647 h 164"/>
                <a:gd name="T18" fmla="*/ 2147483647 w 4800"/>
                <a:gd name="T19" fmla="*/ 2147483647 h 164"/>
                <a:gd name="T20" fmla="*/ 2147483647 w 4800"/>
                <a:gd name="T21" fmla="*/ 2147483647 h 164"/>
                <a:gd name="T22" fmla="*/ 2147483647 w 4800"/>
                <a:gd name="T23" fmla="*/ 2147483647 h 164"/>
                <a:gd name="T24" fmla="*/ 0 w 4800"/>
                <a:gd name="T25" fmla="*/ 2147483647 h 164"/>
                <a:gd name="T26" fmla="*/ 2147483647 w 4800"/>
                <a:gd name="T27" fmla="*/ 0 h 164"/>
                <a:gd name="T28" fmla="*/ 2147483647 w 4800"/>
                <a:gd name="T29" fmla="*/ 2147483647 h 1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00" h="164">
                  <a:moveTo>
                    <a:pt x="4669" y="97"/>
                  </a:moveTo>
                  <a:lnTo>
                    <a:pt x="132" y="94"/>
                  </a:lnTo>
                  <a:cubicBezTo>
                    <a:pt x="125" y="94"/>
                    <a:pt x="119" y="88"/>
                    <a:pt x="119" y="80"/>
                  </a:cubicBezTo>
                  <a:cubicBezTo>
                    <a:pt x="119" y="73"/>
                    <a:pt x="125" y="67"/>
                    <a:pt x="132" y="67"/>
                  </a:cubicBezTo>
                  <a:lnTo>
                    <a:pt x="4669" y="70"/>
                  </a:lnTo>
                  <a:cubicBezTo>
                    <a:pt x="4676" y="70"/>
                    <a:pt x="4682" y="76"/>
                    <a:pt x="4682" y="84"/>
                  </a:cubicBezTo>
                  <a:cubicBezTo>
                    <a:pt x="4682" y="91"/>
                    <a:pt x="4676" y="97"/>
                    <a:pt x="4669" y="97"/>
                  </a:cubicBezTo>
                  <a:close/>
                  <a:moveTo>
                    <a:pt x="4643" y="4"/>
                  </a:moveTo>
                  <a:lnTo>
                    <a:pt x="4800" y="84"/>
                  </a:lnTo>
                  <a:lnTo>
                    <a:pt x="4643" y="164"/>
                  </a:lnTo>
                  <a:lnTo>
                    <a:pt x="4643" y="4"/>
                  </a:lnTo>
                  <a:close/>
                  <a:moveTo>
                    <a:pt x="158" y="161"/>
                  </a:moveTo>
                  <a:lnTo>
                    <a:pt x="0" y="80"/>
                  </a:lnTo>
                  <a:lnTo>
                    <a:pt x="159" y="0"/>
                  </a:lnTo>
                  <a:lnTo>
                    <a:pt x="158" y="161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30" name="Rectangle 17"/>
            <p:cNvSpPr>
              <a:spLocks noChangeArrowheads="1"/>
            </p:cNvSpPr>
            <p:nvPr/>
          </p:nvSpPr>
          <p:spPr bwMode="auto">
            <a:xfrm rot="16200000">
              <a:off x="6378351" y="1271525"/>
              <a:ext cx="129035" cy="12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  <a:latin typeface="Times New Roman" pitchFamily="18" charset="0"/>
                </a:rPr>
                <a:t>W</a:t>
              </a: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31" name="Rectangle 18"/>
            <p:cNvSpPr>
              <a:spLocks noChangeArrowheads="1"/>
            </p:cNvSpPr>
            <p:nvPr/>
          </p:nvSpPr>
          <p:spPr bwMode="auto">
            <a:xfrm rot="16200000">
              <a:off x="6417330" y="1205645"/>
              <a:ext cx="51078" cy="12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  <a:latin typeface="Times New Roman" pitchFamily="18" charset="0"/>
                </a:rPr>
                <a:t>I</a:t>
              </a: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32" name="Rectangle 19"/>
            <p:cNvSpPr>
              <a:spLocks noChangeArrowheads="1"/>
            </p:cNvSpPr>
            <p:nvPr/>
          </p:nvSpPr>
          <p:spPr bwMode="auto">
            <a:xfrm rot="16200000">
              <a:off x="6395824" y="1147701"/>
              <a:ext cx="94090" cy="12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  <a:latin typeface="Times New Roman" pitchFamily="18" charset="0"/>
                </a:rPr>
                <a:t>D</a:t>
              </a: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33" name="Rectangle 20"/>
            <p:cNvSpPr>
              <a:spLocks noChangeArrowheads="1"/>
            </p:cNvSpPr>
            <p:nvPr/>
          </p:nvSpPr>
          <p:spPr bwMode="auto">
            <a:xfrm rot="16200000">
              <a:off x="6399857" y="1078644"/>
              <a:ext cx="86023" cy="12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  <a:latin typeface="Times New Roman" pitchFamily="18" charset="0"/>
                </a:rPr>
                <a:t>T</a:t>
              </a: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34" name="Rectangle 21"/>
            <p:cNvSpPr>
              <a:spLocks noChangeArrowheads="1"/>
            </p:cNvSpPr>
            <p:nvPr/>
          </p:nvSpPr>
          <p:spPr bwMode="auto">
            <a:xfrm rot="16200000">
              <a:off x="6393134" y="1006412"/>
              <a:ext cx="99466" cy="12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  <a:latin typeface="Times New Roman" pitchFamily="18" charset="0"/>
                </a:rPr>
                <a:t>H</a:t>
              </a: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35" name="Rectangle 22"/>
            <p:cNvSpPr>
              <a:spLocks noChangeArrowheads="1"/>
            </p:cNvSpPr>
            <p:nvPr/>
          </p:nvSpPr>
          <p:spPr bwMode="auto">
            <a:xfrm>
              <a:off x="2935288" y="2001839"/>
              <a:ext cx="377417" cy="154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  <a:latin typeface="Times New Roman" pitchFamily="18" charset="0"/>
                </a:rPr>
                <a:t>WIDTH</a:t>
              </a: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36" name="Freeform 23"/>
            <p:cNvSpPr>
              <a:spLocks/>
            </p:cNvSpPr>
            <p:nvPr/>
          </p:nvSpPr>
          <p:spPr bwMode="auto">
            <a:xfrm>
              <a:off x="2057400" y="2794000"/>
              <a:ext cx="2143125" cy="1974850"/>
            </a:xfrm>
            <a:custGeom>
              <a:avLst/>
              <a:gdLst>
                <a:gd name="T0" fmla="*/ 0 w 1350"/>
                <a:gd name="T1" fmla="*/ 0 h 1244"/>
                <a:gd name="T2" fmla="*/ 0 w 1350"/>
                <a:gd name="T3" fmla="*/ 2147483647 h 1244"/>
                <a:gd name="T4" fmla="*/ 2147483647 w 1350"/>
                <a:gd name="T5" fmla="*/ 2147483647 h 1244"/>
                <a:gd name="T6" fmla="*/ 2147483647 w 1350"/>
                <a:gd name="T7" fmla="*/ 0 h 1244"/>
                <a:gd name="T8" fmla="*/ 0 w 1350"/>
                <a:gd name="T9" fmla="*/ 0 h 1244"/>
                <a:gd name="T10" fmla="*/ 0 w 1350"/>
                <a:gd name="T11" fmla="*/ 0 h 12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0" h="1244">
                  <a:moveTo>
                    <a:pt x="0" y="0"/>
                  </a:moveTo>
                  <a:lnTo>
                    <a:pt x="0" y="1244"/>
                  </a:lnTo>
                  <a:lnTo>
                    <a:pt x="1350" y="1244"/>
                  </a:lnTo>
                  <a:lnTo>
                    <a:pt x="13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37" name="Rectangle 24"/>
            <p:cNvSpPr>
              <a:spLocks noChangeArrowheads="1"/>
            </p:cNvSpPr>
            <p:nvPr/>
          </p:nvSpPr>
          <p:spPr bwMode="auto">
            <a:xfrm>
              <a:off x="2057400" y="2794000"/>
              <a:ext cx="2143125" cy="1974850"/>
            </a:xfrm>
            <a:prstGeom prst="rect">
              <a:avLst/>
            </a:prstGeom>
            <a:noFill/>
            <a:ln w="9525" cap="rnd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38" name="Rectangle 25"/>
            <p:cNvSpPr>
              <a:spLocks noChangeArrowheads="1"/>
            </p:cNvSpPr>
            <p:nvPr/>
          </p:nvSpPr>
          <p:spPr bwMode="auto">
            <a:xfrm>
              <a:off x="2184400" y="2849563"/>
              <a:ext cx="264853" cy="193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50" b="1">
                  <a:solidFill>
                    <a:schemeClr val="bg1"/>
                  </a:solidFill>
                  <a:latin typeface="Arial" charset="0"/>
                </a:rPr>
                <a:t>d_M</a:t>
              </a: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39" name="Freeform 26"/>
            <p:cNvSpPr>
              <a:spLocks/>
            </p:cNvSpPr>
            <p:nvPr/>
          </p:nvSpPr>
          <p:spPr bwMode="auto">
            <a:xfrm>
              <a:off x="4521200" y="2797175"/>
              <a:ext cx="2144713" cy="1971675"/>
            </a:xfrm>
            <a:custGeom>
              <a:avLst/>
              <a:gdLst>
                <a:gd name="T0" fmla="*/ 0 w 1351"/>
                <a:gd name="T1" fmla="*/ 0 h 1242"/>
                <a:gd name="T2" fmla="*/ 0 w 1351"/>
                <a:gd name="T3" fmla="*/ 2147483647 h 1242"/>
                <a:gd name="T4" fmla="*/ 2147483647 w 1351"/>
                <a:gd name="T5" fmla="*/ 2147483647 h 1242"/>
                <a:gd name="T6" fmla="*/ 2147483647 w 1351"/>
                <a:gd name="T7" fmla="*/ 0 h 1242"/>
                <a:gd name="T8" fmla="*/ 0 w 1351"/>
                <a:gd name="T9" fmla="*/ 0 h 1242"/>
                <a:gd name="T10" fmla="*/ 0 w 1351"/>
                <a:gd name="T11" fmla="*/ 0 h 12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1" h="1242">
                  <a:moveTo>
                    <a:pt x="0" y="0"/>
                  </a:moveTo>
                  <a:lnTo>
                    <a:pt x="0" y="1242"/>
                  </a:lnTo>
                  <a:lnTo>
                    <a:pt x="1351" y="1242"/>
                  </a:lnTo>
                  <a:lnTo>
                    <a:pt x="13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40" name="Rectangle 27"/>
            <p:cNvSpPr>
              <a:spLocks noChangeArrowheads="1"/>
            </p:cNvSpPr>
            <p:nvPr/>
          </p:nvSpPr>
          <p:spPr bwMode="auto">
            <a:xfrm>
              <a:off x="4521200" y="2797175"/>
              <a:ext cx="2144713" cy="1971675"/>
            </a:xfrm>
            <a:prstGeom prst="rect">
              <a:avLst/>
            </a:prstGeom>
            <a:noFill/>
            <a:ln w="9525" cap="rnd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41" name="Rectangle 28"/>
            <p:cNvSpPr>
              <a:spLocks noChangeArrowheads="1"/>
            </p:cNvSpPr>
            <p:nvPr/>
          </p:nvSpPr>
          <p:spPr bwMode="auto">
            <a:xfrm>
              <a:off x="4649787" y="2857500"/>
              <a:ext cx="249405" cy="193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50" b="1">
                  <a:solidFill>
                    <a:schemeClr val="bg1"/>
                  </a:solidFill>
                  <a:latin typeface="Arial" charset="0"/>
                </a:rPr>
                <a:t>d_N</a:t>
              </a: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42" name="Freeform 29"/>
            <p:cNvSpPr>
              <a:spLocks/>
            </p:cNvSpPr>
            <p:nvPr/>
          </p:nvSpPr>
          <p:spPr bwMode="auto">
            <a:xfrm>
              <a:off x="2055813" y="3779838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43" name="Freeform 30"/>
            <p:cNvSpPr>
              <a:spLocks/>
            </p:cNvSpPr>
            <p:nvPr/>
          </p:nvSpPr>
          <p:spPr bwMode="auto">
            <a:xfrm>
              <a:off x="5541963" y="2794000"/>
              <a:ext cx="427037" cy="395288"/>
            </a:xfrm>
            <a:custGeom>
              <a:avLst/>
              <a:gdLst>
                <a:gd name="T0" fmla="*/ 0 w 269"/>
                <a:gd name="T1" fmla="*/ 0 h 249"/>
                <a:gd name="T2" fmla="*/ 0 w 269"/>
                <a:gd name="T3" fmla="*/ 2147483647 h 249"/>
                <a:gd name="T4" fmla="*/ 2147483647 w 269"/>
                <a:gd name="T5" fmla="*/ 2147483647 h 249"/>
                <a:gd name="T6" fmla="*/ 2147483647 w 269"/>
                <a:gd name="T7" fmla="*/ 0 h 249"/>
                <a:gd name="T8" fmla="*/ 0 w 269"/>
                <a:gd name="T9" fmla="*/ 0 h 249"/>
                <a:gd name="T10" fmla="*/ 0 w 269"/>
                <a:gd name="T11" fmla="*/ 0 h 2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49">
                  <a:moveTo>
                    <a:pt x="0" y="0"/>
                  </a:moveTo>
                  <a:lnTo>
                    <a:pt x="0" y="249"/>
                  </a:lnTo>
                  <a:lnTo>
                    <a:pt x="269" y="249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44" name="Freeform 31"/>
            <p:cNvSpPr>
              <a:spLocks/>
            </p:cNvSpPr>
            <p:nvPr/>
          </p:nvSpPr>
          <p:spPr bwMode="auto">
            <a:xfrm>
              <a:off x="7310438" y="3089275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45" name="Freeform 32"/>
            <p:cNvSpPr>
              <a:spLocks/>
            </p:cNvSpPr>
            <p:nvPr/>
          </p:nvSpPr>
          <p:spPr bwMode="auto">
            <a:xfrm>
              <a:off x="7953375" y="3089275"/>
              <a:ext cx="427038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46" name="Freeform 33"/>
            <p:cNvSpPr>
              <a:spLocks/>
            </p:cNvSpPr>
            <p:nvPr/>
          </p:nvSpPr>
          <p:spPr bwMode="auto">
            <a:xfrm>
              <a:off x="7308850" y="3287713"/>
              <a:ext cx="428625" cy="49212"/>
            </a:xfrm>
            <a:custGeom>
              <a:avLst/>
              <a:gdLst>
                <a:gd name="T0" fmla="*/ 0 w 270"/>
                <a:gd name="T1" fmla="*/ 0 h 31"/>
                <a:gd name="T2" fmla="*/ 0 w 270"/>
                <a:gd name="T3" fmla="*/ 2147483647 h 31"/>
                <a:gd name="T4" fmla="*/ 2147483647 w 270"/>
                <a:gd name="T5" fmla="*/ 2147483647 h 31"/>
                <a:gd name="T6" fmla="*/ 2147483647 w 270"/>
                <a:gd name="T7" fmla="*/ 0 h 31"/>
                <a:gd name="T8" fmla="*/ 0 w 270"/>
                <a:gd name="T9" fmla="*/ 0 h 31"/>
                <a:gd name="T10" fmla="*/ 0 w 270"/>
                <a:gd name="T11" fmla="*/ 0 h 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0" h="31">
                  <a:moveTo>
                    <a:pt x="0" y="0"/>
                  </a:moveTo>
                  <a:lnTo>
                    <a:pt x="0" y="31"/>
                  </a:lnTo>
                  <a:lnTo>
                    <a:pt x="270" y="31"/>
                  </a:lnTo>
                  <a:lnTo>
                    <a:pt x="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47" name="Freeform 34"/>
            <p:cNvSpPr>
              <a:spLocks/>
            </p:cNvSpPr>
            <p:nvPr/>
          </p:nvSpPr>
          <p:spPr bwMode="auto">
            <a:xfrm>
              <a:off x="8112125" y="3090863"/>
              <a:ext cx="53975" cy="395287"/>
            </a:xfrm>
            <a:custGeom>
              <a:avLst/>
              <a:gdLst>
                <a:gd name="T0" fmla="*/ 0 w 34"/>
                <a:gd name="T1" fmla="*/ 0 h 249"/>
                <a:gd name="T2" fmla="*/ 0 w 34"/>
                <a:gd name="T3" fmla="*/ 2147483647 h 249"/>
                <a:gd name="T4" fmla="*/ 2147483647 w 34"/>
                <a:gd name="T5" fmla="*/ 2147483647 h 249"/>
                <a:gd name="T6" fmla="*/ 2147483647 w 34"/>
                <a:gd name="T7" fmla="*/ 0 h 249"/>
                <a:gd name="T8" fmla="*/ 0 w 34"/>
                <a:gd name="T9" fmla="*/ 0 h 249"/>
                <a:gd name="T10" fmla="*/ 0 w 34"/>
                <a:gd name="T11" fmla="*/ 0 h 2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49">
                  <a:moveTo>
                    <a:pt x="0" y="0"/>
                  </a:moveTo>
                  <a:lnTo>
                    <a:pt x="0" y="249"/>
                  </a:lnTo>
                  <a:lnTo>
                    <a:pt x="34" y="249"/>
                  </a:lnTo>
                  <a:lnTo>
                    <a:pt x="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48" name="Rectangle 35"/>
            <p:cNvSpPr>
              <a:spLocks noChangeArrowheads="1"/>
            </p:cNvSpPr>
            <p:nvPr/>
          </p:nvSpPr>
          <p:spPr bwMode="auto">
            <a:xfrm>
              <a:off x="2484438" y="377825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49" name="Freeform 36"/>
            <p:cNvSpPr>
              <a:spLocks/>
            </p:cNvSpPr>
            <p:nvPr/>
          </p:nvSpPr>
          <p:spPr bwMode="auto">
            <a:xfrm>
              <a:off x="2484438" y="3781425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50" name="Rectangle 37"/>
            <p:cNvSpPr>
              <a:spLocks noChangeArrowheads="1"/>
            </p:cNvSpPr>
            <p:nvPr/>
          </p:nvSpPr>
          <p:spPr bwMode="auto">
            <a:xfrm>
              <a:off x="2484438" y="377825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51" name="Freeform 38"/>
            <p:cNvSpPr>
              <a:spLocks/>
            </p:cNvSpPr>
            <p:nvPr/>
          </p:nvSpPr>
          <p:spPr bwMode="auto">
            <a:xfrm>
              <a:off x="2484438" y="3781425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52" name="Rectangle 39"/>
            <p:cNvSpPr>
              <a:spLocks noChangeArrowheads="1"/>
            </p:cNvSpPr>
            <p:nvPr/>
          </p:nvSpPr>
          <p:spPr bwMode="auto">
            <a:xfrm>
              <a:off x="2913063" y="377825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53" name="Freeform 40"/>
            <p:cNvSpPr>
              <a:spLocks/>
            </p:cNvSpPr>
            <p:nvPr/>
          </p:nvSpPr>
          <p:spPr bwMode="auto">
            <a:xfrm>
              <a:off x="2914650" y="3781425"/>
              <a:ext cx="427038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54" name="Rectangle 41"/>
            <p:cNvSpPr>
              <a:spLocks noChangeArrowheads="1"/>
            </p:cNvSpPr>
            <p:nvPr/>
          </p:nvSpPr>
          <p:spPr bwMode="auto">
            <a:xfrm>
              <a:off x="2913063" y="377825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55" name="Freeform 42"/>
            <p:cNvSpPr>
              <a:spLocks/>
            </p:cNvSpPr>
            <p:nvPr/>
          </p:nvSpPr>
          <p:spPr bwMode="auto">
            <a:xfrm>
              <a:off x="2914650" y="3781425"/>
              <a:ext cx="427038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56" name="Rectangle 43"/>
            <p:cNvSpPr>
              <a:spLocks noChangeArrowheads="1"/>
            </p:cNvSpPr>
            <p:nvPr/>
          </p:nvSpPr>
          <p:spPr bwMode="auto">
            <a:xfrm>
              <a:off x="3341688" y="377825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57" name="Freeform 44"/>
            <p:cNvSpPr>
              <a:spLocks/>
            </p:cNvSpPr>
            <p:nvPr/>
          </p:nvSpPr>
          <p:spPr bwMode="auto">
            <a:xfrm>
              <a:off x="3341688" y="3779838"/>
              <a:ext cx="428625" cy="396875"/>
            </a:xfrm>
            <a:custGeom>
              <a:avLst/>
              <a:gdLst>
                <a:gd name="T0" fmla="*/ 0 w 270"/>
                <a:gd name="T1" fmla="*/ 0 h 250"/>
                <a:gd name="T2" fmla="*/ 0 w 270"/>
                <a:gd name="T3" fmla="*/ 2147483647 h 250"/>
                <a:gd name="T4" fmla="*/ 2147483647 w 270"/>
                <a:gd name="T5" fmla="*/ 2147483647 h 250"/>
                <a:gd name="T6" fmla="*/ 2147483647 w 270"/>
                <a:gd name="T7" fmla="*/ 0 h 250"/>
                <a:gd name="T8" fmla="*/ 0 w 270"/>
                <a:gd name="T9" fmla="*/ 0 h 250"/>
                <a:gd name="T10" fmla="*/ 0 w 270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0" h="250">
                  <a:moveTo>
                    <a:pt x="0" y="0"/>
                  </a:moveTo>
                  <a:lnTo>
                    <a:pt x="0" y="250"/>
                  </a:lnTo>
                  <a:lnTo>
                    <a:pt x="270" y="250"/>
                  </a:lnTo>
                  <a:lnTo>
                    <a:pt x="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58" name="Rectangle 45"/>
            <p:cNvSpPr>
              <a:spLocks noChangeArrowheads="1"/>
            </p:cNvSpPr>
            <p:nvPr/>
          </p:nvSpPr>
          <p:spPr bwMode="auto">
            <a:xfrm>
              <a:off x="3341688" y="377825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59" name="Freeform 46"/>
            <p:cNvSpPr>
              <a:spLocks/>
            </p:cNvSpPr>
            <p:nvPr/>
          </p:nvSpPr>
          <p:spPr bwMode="auto">
            <a:xfrm>
              <a:off x="3341688" y="3779838"/>
              <a:ext cx="428625" cy="396875"/>
            </a:xfrm>
            <a:custGeom>
              <a:avLst/>
              <a:gdLst>
                <a:gd name="T0" fmla="*/ 0 w 270"/>
                <a:gd name="T1" fmla="*/ 0 h 250"/>
                <a:gd name="T2" fmla="*/ 0 w 270"/>
                <a:gd name="T3" fmla="*/ 2147483647 h 250"/>
                <a:gd name="T4" fmla="*/ 2147483647 w 270"/>
                <a:gd name="T5" fmla="*/ 2147483647 h 250"/>
                <a:gd name="T6" fmla="*/ 2147483647 w 270"/>
                <a:gd name="T7" fmla="*/ 0 h 250"/>
                <a:gd name="T8" fmla="*/ 0 w 270"/>
                <a:gd name="T9" fmla="*/ 0 h 250"/>
                <a:gd name="T10" fmla="*/ 0 w 270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0" h="250">
                  <a:moveTo>
                    <a:pt x="0" y="0"/>
                  </a:moveTo>
                  <a:lnTo>
                    <a:pt x="0" y="250"/>
                  </a:lnTo>
                  <a:lnTo>
                    <a:pt x="270" y="250"/>
                  </a:lnTo>
                  <a:lnTo>
                    <a:pt x="27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60" name="Rectangle 47"/>
            <p:cNvSpPr>
              <a:spLocks noChangeArrowheads="1"/>
            </p:cNvSpPr>
            <p:nvPr/>
          </p:nvSpPr>
          <p:spPr bwMode="auto">
            <a:xfrm>
              <a:off x="3770313" y="377825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61" name="Freeform 48"/>
            <p:cNvSpPr>
              <a:spLocks/>
            </p:cNvSpPr>
            <p:nvPr/>
          </p:nvSpPr>
          <p:spPr bwMode="auto">
            <a:xfrm>
              <a:off x="3773488" y="3779838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62" name="Rectangle 49"/>
            <p:cNvSpPr>
              <a:spLocks noChangeArrowheads="1"/>
            </p:cNvSpPr>
            <p:nvPr/>
          </p:nvSpPr>
          <p:spPr bwMode="auto">
            <a:xfrm>
              <a:off x="3770313" y="377825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63" name="Freeform 50"/>
            <p:cNvSpPr>
              <a:spLocks/>
            </p:cNvSpPr>
            <p:nvPr/>
          </p:nvSpPr>
          <p:spPr bwMode="auto">
            <a:xfrm>
              <a:off x="3773488" y="3779838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64" name="Rectangle 51"/>
            <p:cNvSpPr>
              <a:spLocks noChangeArrowheads="1"/>
            </p:cNvSpPr>
            <p:nvPr/>
          </p:nvSpPr>
          <p:spPr bwMode="auto">
            <a:xfrm>
              <a:off x="5535613" y="3186113"/>
              <a:ext cx="436562" cy="40798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65" name="Freeform 52"/>
            <p:cNvSpPr>
              <a:spLocks/>
            </p:cNvSpPr>
            <p:nvPr/>
          </p:nvSpPr>
          <p:spPr bwMode="auto">
            <a:xfrm>
              <a:off x="5541963" y="3189288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66" name="Rectangle 53"/>
            <p:cNvSpPr>
              <a:spLocks noChangeArrowheads="1"/>
            </p:cNvSpPr>
            <p:nvPr/>
          </p:nvSpPr>
          <p:spPr bwMode="auto">
            <a:xfrm>
              <a:off x="5535613" y="3186113"/>
              <a:ext cx="436562" cy="40798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67" name="Freeform 54"/>
            <p:cNvSpPr>
              <a:spLocks/>
            </p:cNvSpPr>
            <p:nvPr/>
          </p:nvSpPr>
          <p:spPr bwMode="auto">
            <a:xfrm>
              <a:off x="5541963" y="3189288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68" name="Rectangle 55"/>
            <p:cNvSpPr>
              <a:spLocks noChangeArrowheads="1"/>
            </p:cNvSpPr>
            <p:nvPr/>
          </p:nvSpPr>
          <p:spPr bwMode="auto">
            <a:xfrm>
              <a:off x="5535613" y="358140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69" name="Freeform 56"/>
            <p:cNvSpPr>
              <a:spLocks/>
            </p:cNvSpPr>
            <p:nvPr/>
          </p:nvSpPr>
          <p:spPr bwMode="auto">
            <a:xfrm>
              <a:off x="5541963" y="3584575"/>
              <a:ext cx="427037" cy="395288"/>
            </a:xfrm>
            <a:custGeom>
              <a:avLst/>
              <a:gdLst>
                <a:gd name="T0" fmla="*/ 0 w 269"/>
                <a:gd name="T1" fmla="*/ 0 h 249"/>
                <a:gd name="T2" fmla="*/ 0 w 269"/>
                <a:gd name="T3" fmla="*/ 2147483647 h 249"/>
                <a:gd name="T4" fmla="*/ 2147483647 w 269"/>
                <a:gd name="T5" fmla="*/ 2147483647 h 249"/>
                <a:gd name="T6" fmla="*/ 2147483647 w 269"/>
                <a:gd name="T7" fmla="*/ 0 h 249"/>
                <a:gd name="T8" fmla="*/ 0 w 269"/>
                <a:gd name="T9" fmla="*/ 0 h 249"/>
                <a:gd name="T10" fmla="*/ 0 w 269"/>
                <a:gd name="T11" fmla="*/ 0 h 2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49">
                  <a:moveTo>
                    <a:pt x="0" y="0"/>
                  </a:moveTo>
                  <a:lnTo>
                    <a:pt x="0" y="249"/>
                  </a:lnTo>
                  <a:lnTo>
                    <a:pt x="269" y="249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70" name="Rectangle 57"/>
            <p:cNvSpPr>
              <a:spLocks noChangeArrowheads="1"/>
            </p:cNvSpPr>
            <p:nvPr/>
          </p:nvSpPr>
          <p:spPr bwMode="auto">
            <a:xfrm>
              <a:off x="5535613" y="358140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71" name="Freeform 58"/>
            <p:cNvSpPr>
              <a:spLocks/>
            </p:cNvSpPr>
            <p:nvPr/>
          </p:nvSpPr>
          <p:spPr bwMode="auto">
            <a:xfrm>
              <a:off x="5541963" y="3584575"/>
              <a:ext cx="427037" cy="395288"/>
            </a:xfrm>
            <a:custGeom>
              <a:avLst/>
              <a:gdLst>
                <a:gd name="T0" fmla="*/ 0 w 269"/>
                <a:gd name="T1" fmla="*/ 0 h 249"/>
                <a:gd name="T2" fmla="*/ 0 w 269"/>
                <a:gd name="T3" fmla="*/ 2147483647 h 249"/>
                <a:gd name="T4" fmla="*/ 2147483647 w 269"/>
                <a:gd name="T5" fmla="*/ 2147483647 h 249"/>
                <a:gd name="T6" fmla="*/ 2147483647 w 269"/>
                <a:gd name="T7" fmla="*/ 0 h 249"/>
                <a:gd name="T8" fmla="*/ 0 w 269"/>
                <a:gd name="T9" fmla="*/ 0 h 249"/>
                <a:gd name="T10" fmla="*/ 0 w 269"/>
                <a:gd name="T11" fmla="*/ 0 h 2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49">
                  <a:moveTo>
                    <a:pt x="0" y="0"/>
                  </a:moveTo>
                  <a:lnTo>
                    <a:pt x="0" y="249"/>
                  </a:lnTo>
                  <a:lnTo>
                    <a:pt x="269" y="249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72" name="Rectangle 59"/>
            <p:cNvSpPr>
              <a:spLocks noChangeArrowheads="1"/>
            </p:cNvSpPr>
            <p:nvPr/>
          </p:nvSpPr>
          <p:spPr bwMode="auto">
            <a:xfrm>
              <a:off x="5535613" y="397510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73" name="Freeform 60"/>
            <p:cNvSpPr>
              <a:spLocks/>
            </p:cNvSpPr>
            <p:nvPr/>
          </p:nvSpPr>
          <p:spPr bwMode="auto">
            <a:xfrm>
              <a:off x="5541963" y="3978275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74" name="Rectangle 61"/>
            <p:cNvSpPr>
              <a:spLocks noChangeArrowheads="1"/>
            </p:cNvSpPr>
            <p:nvPr/>
          </p:nvSpPr>
          <p:spPr bwMode="auto">
            <a:xfrm>
              <a:off x="5535613" y="3975100"/>
              <a:ext cx="436562" cy="4079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75" name="Freeform 62"/>
            <p:cNvSpPr>
              <a:spLocks/>
            </p:cNvSpPr>
            <p:nvPr/>
          </p:nvSpPr>
          <p:spPr bwMode="auto">
            <a:xfrm>
              <a:off x="5541963" y="3978275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76" name="Rectangle 63"/>
            <p:cNvSpPr>
              <a:spLocks noChangeArrowheads="1"/>
            </p:cNvSpPr>
            <p:nvPr/>
          </p:nvSpPr>
          <p:spPr bwMode="auto">
            <a:xfrm>
              <a:off x="5535613" y="4370388"/>
              <a:ext cx="436562" cy="40798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77" name="Freeform 64"/>
            <p:cNvSpPr>
              <a:spLocks/>
            </p:cNvSpPr>
            <p:nvPr/>
          </p:nvSpPr>
          <p:spPr bwMode="auto">
            <a:xfrm>
              <a:off x="5541963" y="4371975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78" name="Rectangle 65"/>
            <p:cNvSpPr>
              <a:spLocks noChangeArrowheads="1"/>
            </p:cNvSpPr>
            <p:nvPr/>
          </p:nvSpPr>
          <p:spPr bwMode="auto">
            <a:xfrm>
              <a:off x="5535613" y="4370388"/>
              <a:ext cx="436562" cy="40798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79" name="Freeform 66"/>
            <p:cNvSpPr>
              <a:spLocks/>
            </p:cNvSpPr>
            <p:nvPr/>
          </p:nvSpPr>
          <p:spPr bwMode="auto">
            <a:xfrm>
              <a:off x="5541963" y="4371975"/>
              <a:ext cx="427037" cy="396875"/>
            </a:xfrm>
            <a:custGeom>
              <a:avLst/>
              <a:gdLst>
                <a:gd name="T0" fmla="*/ 0 w 269"/>
                <a:gd name="T1" fmla="*/ 0 h 250"/>
                <a:gd name="T2" fmla="*/ 0 w 269"/>
                <a:gd name="T3" fmla="*/ 2147483647 h 250"/>
                <a:gd name="T4" fmla="*/ 2147483647 w 269"/>
                <a:gd name="T5" fmla="*/ 2147483647 h 250"/>
                <a:gd name="T6" fmla="*/ 2147483647 w 269"/>
                <a:gd name="T7" fmla="*/ 0 h 250"/>
                <a:gd name="T8" fmla="*/ 0 w 269"/>
                <a:gd name="T9" fmla="*/ 0 h 250"/>
                <a:gd name="T10" fmla="*/ 0 w 269"/>
                <a:gd name="T11" fmla="*/ 0 h 2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50">
                  <a:moveTo>
                    <a:pt x="0" y="0"/>
                  </a:moveTo>
                  <a:lnTo>
                    <a:pt x="0" y="250"/>
                  </a:lnTo>
                  <a:lnTo>
                    <a:pt x="269" y="250"/>
                  </a:lnTo>
                  <a:lnTo>
                    <a:pt x="26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80" name="Rectangle 67"/>
            <p:cNvSpPr>
              <a:spLocks noChangeArrowheads="1"/>
            </p:cNvSpPr>
            <p:nvPr/>
          </p:nvSpPr>
          <p:spPr bwMode="auto">
            <a:xfrm>
              <a:off x="1354566" y="871232"/>
              <a:ext cx="693034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 charset="0"/>
                </a:rPr>
                <a:t>Original 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3381" name="Rectangle 68"/>
            <p:cNvSpPr>
              <a:spLocks noChangeArrowheads="1"/>
            </p:cNvSpPr>
            <p:nvPr/>
          </p:nvSpPr>
          <p:spPr bwMode="auto">
            <a:xfrm>
              <a:off x="1376791" y="1107772"/>
              <a:ext cx="598128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 charset="0"/>
                </a:rPr>
                <a:t>Access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3382" name="Rectangle 69"/>
            <p:cNvSpPr>
              <a:spLocks noChangeArrowheads="1"/>
            </p:cNvSpPr>
            <p:nvPr/>
          </p:nvSpPr>
          <p:spPr bwMode="auto">
            <a:xfrm>
              <a:off x="1376791" y="1344308"/>
              <a:ext cx="598128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 charset="0"/>
                </a:rPr>
                <a:t>Pattern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3383" name="Rectangle 70"/>
            <p:cNvSpPr>
              <a:spLocks noChangeArrowheads="1"/>
            </p:cNvSpPr>
            <p:nvPr/>
          </p:nvSpPr>
          <p:spPr bwMode="auto">
            <a:xfrm>
              <a:off x="1491842" y="3089275"/>
              <a:ext cx="463494" cy="309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 charset="0"/>
                </a:rPr>
                <a:t>Tiled</a:t>
              </a:r>
              <a:r>
                <a:rPr lang="en-US" sz="1200" dirty="0">
                  <a:solidFill>
                    <a:schemeClr val="bg1"/>
                  </a:solidFill>
                  <a:latin typeface="Arial" charset="0"/>
                </a:rPr>
                <a:t> 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3384" name="Rectangle 71"/>
            <p:cNvSpPr>
              <a:spLocks noChangeArrowheads="1"/>
            </p:cNvSpPr>
            <p:nvPr/>
          </p:nvSpPr>
          <p:spPr bwMode="auto">
            <a:xfrm>
              <a:off x="1377541" y="3319463"/>
              <a:ext cx="598128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 charset="0"/>
                </a:rPr>
                <a:t>Access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3385" name="Rectangle 72"/>
            <p:cNvSpPr>
              <a:spLocks noChangeArrowheads="1"/>
            </p:cNvSpPr>
            <p:nvPr/>
          </p:nvSpPr>
          <p:spPr bwMode="auto">
            <a:xfrm>
              <a:off x="1377541" y="3556002"/>
              <a:ext cx="598128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 charset="0"/>
                </a:rPr>
                <a:t>Pattern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3386" name="Freeform 73"/>
            <p:cNvSpPr>
              <a:spLocks/>
            </p:cNvSpPr>
            <p:nvPr/>
          </p:nvSpPr>
          <p:spPr bwMode="auto">
            <a:xfrm>
              <a:off x="5808663" y="2773363"/>
              <a:ext cx="2220912" cy="234950"/>
            </a:xfrm>
            <a:custGeom>
              <a:avLst/>
              <a:gdLst>
                <a:gd name="T0" fmla="*/ 0 w 1399"/>
                <a:gd name="T1" fmla="*/ 2147483647 h 148"/>
                <a:gd name="T2" fmla="*/ 2147483647 w 1399"/>
                <a:gd name="T3" fmla="*/ 2147483647 h 14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99" h="148">
                  <a:moveTo>
                    <a:pt x="0" y="102"/>
                  </a:moveTo>
                  <a:cubicBezTo>
                    <a:pt x="615" y="0"/>
                    <a:pt x="1204" y="19"/>
                    <a:pt x="1399" y="148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87" name="Freeform 74"/>
            <p:cNvSpPr>
              <a:spLocks/>
            </p:cNvSpPr>
            <p:nvPr/>
          </p:nvSpPr>
          <p:spPr bwMode="auto">
            <a:xfrm>
              <a:off x="7989888" y="2973388"/>
              <a:ext cx="122237" cy="117475"/>
            </a:xfrm>
            <a:custGeom>
              <a:avLst/>
              <a:gdLst>
                <a:gd name="T0" fmla="*/ 2147483647 w 77"/>
                <a:gd name="T1" fmla="*/ 0 h 74"/>
                <a:gd name="T2" fmla="*/ 2147483647 w 77"/>
                <a:gd name="T3" fmla="*/ 2147483647 h 74"/>
                <a:gd name="T4" fmla="*/ 0 w 77"/>
                <a:gd name="T5" fmla="*/ 2147483647 h 74"/>
                <a:gd name="T6" fmla="*/ 2147483647 w 77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7" h="74">
                  <a:moveTo>
                    <a:pt x="41" y="0"/>
                  </a:moveTo>
                  <a:lnTo>
                    <a:pt x="77" y="74"/>
                  </a:lnTo>
                  <a:lnTo>
                    <a:pt x="0" y="3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88" name="Freeform 75"/>
            <p:cNvSpPr>
              <a:spLocks/>
            </p:cNvSpPr>
            <p:nvPr/>
          </p:nvSpPr>
          <p:spPr bwMode="auto">
            <a:xfrm>
              <a:off x="2270125" y="3557588"/>
              <a:ext cx="5159375" cy="1262062"/>
            </a:xfrm>
            <a:custGeom>
              <a:avLst/>
              <a:gdLst>
                <a:gd name="T0" fmla="*/ 0 w 3250"/>
                <a:gd name="T1" fmla="*/ 2147483647 h 795"/>
                <a:gd name="T2" fmla="*/ 2147483647 w 3250"/>
                <a:gd name="T3" fmla="*/ 0 h 79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250" h="795">
                  <a:moveTo>
                    <a:pt x="0" y="327"/>
                  </a:moveTo>
                  <a:cubicBezTo>
                    <a:pt x="1000" y="795"/>
                    <a:pt x="2374" y="657"/>
                    <a:pt x="3250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89" name="Freeform 76"/>
            <p:cNvSpPr>
              <a:spLocks/>
            </p:cNvSpPr>
            <p:nvPr/>
          </p:nvSpPr>
          <p:spPr bwMode="auto">
            <a:xfrm>
              <a:off x="7392988" y="3486150"/>
              <a:ext cx="130175" cy="109538"/>
            </a:xfrm>
            <a:custGeom>
              <a:avLst/>
              <a:gdLst>
                <a:gd name="T0" fmla="*/ 0 w 82"/>
                <a:gd name="T1" fmla="*/ 2147483647 h 69"/>
                <a:gd name="T2" fmla="*/ 2147483647 w 82"/>
                <a:gd name="T3" fmla="*/ 0 h 69"/>
                <a:gd name="T4" fmla="*/ 2147483647 w 82"/>
                <a:gd name="T5" fmla="*/ 2147483647 h 69"/>
                <a:gd name="T6" fmla="*/ 0 w 82"/>
                <a:gd name="T7" fmla="*/ 2147483647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2" h="69">
                  <a:moveTo>
                    <a:pt x="0" y="30"/>
                  </a:moveTo>
                  <a:lnTo>
                    <a:pt x="82" y="0"/>
                  </a:lnTo>
                  <a:lnTo>
                    <a:pt x="36" y="69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390" name="Rectangle 77"/>
            <p:cNvSpPr>
              <a:spLocks noChangeArrowheads="1"/>
            </p:cNvSpPr>
            <p:nvPr/>
          </p:nvSpPr>
          <p:spPr bwMode="auto">
            <a:xfrm>
              <a:off x="7286624" y="2093914"/>
              <a:ext cx="836497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 charset="0"/>
                </a:rPr>
                <a:t>Copy into 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3391" name="Rectangle 78"/>
            <p:cNvSpPr>
              <a:spLocks noChangeArrowheads="1"/>
            </p:cNvSpPr>
            <p:nvPr/>
          </p:nvSpPr>
          <p:spPr bwMode="auto">
            <a:xfrm>
              <a:off x="7375652" y="2363788"/>
              <a:ext cx="738186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  <a:latin typeface="Arial" charset="0"/>
                </a:rPr>
                <a:t>shared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3392" name="Rectangle 79"/>
            <p:cNvSpPr>
              <a:spLocks noChangeArrowheads="1"/>
            </p:cNvSpPr>
            <p:nvPr/>
          </p:nvSpPr>
          <p:spPr bwMode="auto">
            <a:xfrm>
              <a:off x="7351713" y="2566989"/>
              <a:ext cx="670962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Arial" charset="0"/>
                </a:rPr>
                <a:t>memory</a:t>
              </a:r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13393" name="Rectangle 80"/>
            <p:cNvSpPr>
              <a:spLocks noChangeArrowheads="1"/>
            </p:cNvSpPr>
            <p:nvPr/>
          </p:nvSpPr>
          <p:spPr bwMode="auto">
            <a:xfrm>
              <a:off x="7270238" y="3848137"/>
              <a:ext cx="710690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Arial" charset="0"/>
                </a:rPr>
                <a:t>Perform </a:t>
              </a:r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13394" name="Rectangle 81"/>
            <p:cNvSpPr>
              <a:spLocks noChangeArrowheads="1"/>
            </p:cNvSpPr>
            <p:nvPr/>
          </p:nvSpPr>
          <p:spPr bwMode="auto">
            <a:xfrm>
              <a:off x="7033700" y="4084675"/>
              <a:ext cx="1127835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Arial" charset="0"/>
                </a:rPr>
                <a:t>multiplication </a:t>
              </a:r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13395" name="Rectangle 82"/>
            <p:cNvSpPr>
              <a:spLocks noChangeArrowheads="1"/>
            </p:cNvSpPr>
            <p:nvPr/>
          </p:nvSpPr>
          <p:spPr bwMode="auto">
            <a:xfrm>
              <a:off x="6905114" y="4322802"/>
              <a:ext cx="1723756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 charset="0"/>
                </a:rPr>
                <a:t>with </a:t>
              </a:r>
              <a:r>
                <a:rPr lang="en-US" sz="1050" dirty="0" smtClean="0">
                  <a:solidFill>
                    <a:schemeClr val="bg1"/>
                  </a:solidFill>
                  <a:latin typeface="Arial" charset="0"/>
                </a:rPr>
                <a:t>shared memory 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3396" name="Rectangle 83"/>
            <p:cNvSpPr>
              <a:spLocks noChangeArrowheads="1"/>
            </p:cNvSpPr>
            <p:nvPr/>
          </p:nvSpPr>
          <p:spPr bwMode="auto">
            <a:xfrm>
              <a:off x="7341675" y="4559336"/>
              <a:ext cx="538536" cy="27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 charset="0"/>
                </a:rPr>
                <a:t>values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178">
        <p:fade/>
      </p:transition>
    </mc:Choice>
    <mc:Fallback xmlns="">
      <p:transition spd="med" advTm="1251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7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73">
        <p:fade/>
      </p:transition>
    </mc:Choice>
    <mc:Fallback xmlns="">
      <p:transition spd="med"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learn that memory coalescing is important for effectively utilizing memory bandwidth in CUDA</a:t>
            </a:r>
          </a:p>
          <a:p>
            <a:pPr lvl="1"/>
            <a:r>
              <a:rPr lang="en-US" dirty="0" smtClean="0"/>
              <a:t>Its origin in DRAM burst</a:t>
            </a:r>
          </a:p>
          <a:p>
            <a:pPr lvl="1"/>
            <a:r>
              <a:rPr lang="en-US" dirty="0" smtClean="0"/>
              <a:t>Checking if a CUDA memory access is coalesced</a:t>
            </a:r>
          </a:p>
          <a:p>
            <a:pPr lvl="1"/>
            <a:r>
              <a:rPr lang="en-US" dirty="0" smtClean="0"/>
              <a:t>Techniques for improving memory coalescing in CUDA code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950">
        <p:fade/>
      </p:transition>
    </mc:Choice>
    <mc:Fallback xmlns="">
      <p:transition spd="med" advTm="34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DRAM Burst </a:t>
            </a:r>
            <a:r>
              <a:rPr lang="en-US"/>
              <a:t>– A System </a:t>
            </a:r>
            <a:r>
              <a:rPr lang="en-US" dirty="0"/>
              <a:t>View</a:t>
            </a:r>
          </a:p>
        </p:txBody>
      </p:sp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319878" y="2419350"/>
            <a:ext cx="6217920" cy="2414195"/>
          </a:xfrm>
        </p:spPr>
        <p:txBody>
          <a:bodyPr>
            <a:normAutofit/>
          </a:bodyPr>
          <a:lstStyle/>
          <a:p>
            <a:r>
              <a:rPr lang="en-US" dirty="0"/>
              <a:t>Each address space is partitioned into burst sections </a:t>
            </a:r>
          </a:p>
          <a:p>
            <a:pPr lvl="1"/>
            <a:r>
              <a:rPr lang="en-US" sz="1500" dirty="0">
                <a:solidFill>
                  <a:srgbClr val="6F6F6F"/>
                </a:solidFill>
                <a:ea typeface="+mn-ea"/>
              </a:rPr>
              <a:t>Whenever a location is accessed, all other locations in the same section are also delivered to the processor </a:t>
            </a:r>
          </a:p>
          <a:p>
            <a:r>
              <a:rPr lang="en-US" dirty="0" smtClean="0"/>
              <a:t>Basic </a:t>
            </a:r>
            <a:r>
              <a:rPr lang="en-US" dirty="0"/>
              <a:t>example: a 16-byte address space, 4-byte burst sections</a:t>
            </a:r>
          </a:p>
          <a:p>
            <a:pPr lvl="1"/>
            <a:r>
              <a:rPr lang="en-US" sz="1500" dirty="0">
                <a:solidFill>
                  <a:srgbClr val="6F6F6F"/>
                </a:solidFill>
                <a:ea typeface="+mn-ea"/>
              </a:rPr>
              <a:t>In practice, we have at least 4GB address space, </a:t>
            </a:r>
            <a:r>
              <a:rPr lang="en-US" sz="1500" dirty="0" smtClean="0">
                <a:solidFill>
                  <a:srgbClr val="6F6F6F"/>
                </a:solidFill>
                <a:ea typeface="+mn-ea"/>
              </a:rPr>
              <a:t> burst section sizes of 128-bytes or more</a:t>
            </a:r>
            <a:endParaRPr lang="en-US" sz="1500" dirty="0">
              <a:solidFill>
                <a:srgbClr val="6F6F6F"/>
              </a:solidFill>
              <a:ea typeface="+mn-ea"/>
            </a:endParaRPr>
          </a:p>
          <a:p>
            <a:endParaRPr lang="en-US" sz="10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6858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0287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13716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17145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20574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24003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27432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30861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34290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>
            <a:off x="37719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41148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44577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1371600" y="1619250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1028700" y="1619250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685800" y="1619250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2" name="Rectangle 34"/>
          <p:cNvSpPr>
            <a:spLocks noChangeArrowheads="1"/>
          </p:cNvSpPr>
          <p:nvPr/>
        </p:nvSpPr>
        <p:spPr bwMode="auto">
          <a:xfrm>
            <a:off x="1714500" y="1619250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3" name="Rectangle 35"/>
          <p:cNvSpPr>
            <a:spLocks noChangeArrowheads="1"/>
          </p:cNvSpPr>
          <p:nvPr/>
        </p:nvSpPr>
        <p:spPr bwMode="auto">
          <a:xfrm>
            <a:off x="2400300" y="1619250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5</a:t>
            </a:r>
            <a:endParaRPr lang="en-US" sz="1200" baseline="-25000" dirty="0"/>
          </a:p>
        </p:txBody>
      </p:sp>
      <p:sp>
        <p:nvSpPr>
          <p:cNvPr id="24" name="Rectangle 36"/>
          <p:cNvSpPr>
            <a:spLocks noChangeArrowheads="1"/>
          </p:cNvSpPr>
          <p:nvPr/>
        </p:nvSpPr>
        <p:spPr bwMode="auto">
          <a:xfrm>
            <a:off x="2057400" y="1619250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4</a:t>
            </a:r>
            <a:endParaRPr lang="en-US" sz="1200" baseline="-25000" dirty="0"/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743200" y="1619250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6</a:t>
            </a:r>
            <a:endParaRPr lang="en-US" sz="1200" baseline="-25000" dirty="0"/>
          </a:p>
        </p:txBody>
      </p:sp>
      <p:sp>
        <p:nvSpPr>
          <p:cNvPr id="26" name="Rectangle 38"/>
          <p:cNvSpPr>
            <a:spLocks noChangeArrowheads="1"/>
          </p:cNvSpPr>
          <p:nvPr/>
        </p:nvSpPr>
        <p:spPr bwMode="auto">
          <a:xfrm>
            <a:off x="3086100" y="1619250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7</a:t>
            </a:r>
            <a:endParaRPr lang="en-US" sz="1200" baseline="-25000" dirty="0"/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3771900" y="1619250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9</a:t>
            </a:r>
            <a:endParaRPr lang="en-US" sz="1200" baseline="-25000" dirty="0"/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429000" y="1619250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8</a:t>
            </a:r>
            <a:endParaRPr lang="en-US" sz="1200" baseline="-25000" dirty="0"/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4114800" y="1619250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10</a:t>
            </a:r>
            <a:endParaRPr lang="en-US" sz="1200" baseline="-25000" dirty="0"/>
          </a:p>
        </p:txBody>
      </p:sp>
      <p:sp>
        <p:nvSpPr>
          <p:cNvPr id="30" name="Rectangle 42"/>
          <p:cNvSpPr>
            <a:spLocks noChangeArrowheads="1"/>
          </p:cNvSpPr>
          <p:nvPr/>
        </p:nvSpPr>
        <p:spPr bwMode="auto">
          <a:xfrm>
            <a:off x="4457700" y="1619250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11</a:t>
            </a:r>
            <a:endParaRPr lang="en-US" sz="1200" baseline="-25000" dirty="0"/>
          </a:p>
        </p:txBody>
      </p:sp>
      <p:sp>
        <p:nvSpPr>
          <p:cNvPr id="31" name="Rectangle 59"/>
          <p:cNvSpPr>
            <a:spLocks noChangeArrowheads="1"/>
          </p:cNvSpPr>
          <p:nvPr/>
        </p:nvSpPr>
        <p:spPr bwMode="auto">
          <a:xfrm>
            <a:off x="48006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2" name="Rectangle 60"/>
          <p:cNvSpPr>
            <a:spLocks noChangeArrowheads="1"/>
          </p:cNvSpPr>
          <p:nvPr/>
        </p:nvSpPr>
        <p:spPr bwMode="auto">
          <a:xfrm>
            <a:off x="51435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3" name="Rectangle 61"/>
          <p:cNvSpPr>
            <a:spLocks noChangeArrowheads="1"/>
          </p:cNvSpPr>
          <p:nvPr/>
        </p:nvSpPr>
        <p:spPr bwMode="auto">
          <a:xfrm>
            <a:off x="54864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4" name="Rectangle 62"/>
          <p:cNvSpPr>
            <a:spLocks noChangeArrowheads="1"/>
          </p:cNvSpPr>
          <p:nvPr/>
        </p:nvSpPr>
        <p:spPr bwMode="auto">
          <a:xfrm>
            <a:off x="58293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5" name="Rectangle 63"/>
          <p:cNvSpPr>
            <a:spLocks noChangeArrowheads="1"/>
          </p:cNvSpPr>
          <p:nvPr/>
        </p:nvSpPr>
        <p:spPr bwMode="auto">
          <a:xfrm>
            <a:off x="48006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6" name="Rectangle 64"/>
          <p:cNvSpPr>
            <a:spLocks noChangeArrowheads="1"/>
          </p:cNvSpPr>
          <p:nvPr/>
        </p:nvSpPr>
        <p:spPr bwMode="auto">
          <a:xfrm>
            <a:off x="51435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7" name="Rectangle 65"/>
          <p:cNvSpPr>
            <a:spLocks noChangeArrowheads="1"/>
          </p:cNvSpPr>
          <p:nvPr/>
        </p:nvSpPr>
        <p:spPr bwMode="auto">
          <a:xfrm>
            <a:off x="54864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8" name="Rectangle 66"/>
          <p:cNvSpPr>
            <a:spLocks noChangeArrowheads="1"/>
          </p:cNvSpPr>
          <p:nvPr/>
        </p:nvSpPr>
        <p:spPr bwMode="auto">
          <a:xfrm>
            <a:off x="5829300" y="1619250"/>
            <a:ext cx="3429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9" name="Rectangle 67"/>
          <p:cNvSpPr>
            <a:spLocks noChangeArrowheads="1"/>
          </p:cNvSpPr>
          <p:nvPr/>
        </p:nvSpPr>
        <p:spPr bwMode="auto">
          <a:xfrm>
            <a:off x="5143500" y="1619250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13</a:t>
            </a:r>
            <a:endParaRPr lang="en-US" sz="1200" baseline="-25000" dirty="0"/>
          </a:p>
        </p:txBody>
      </p:sp>
      <p:sp>
        <p:nvSpPr>
          <p:cNvPr id="40" name="Rectangle 68"/>
          <p:cNvSpPr>
            <a:spLocks noChangeArrowheads="1"/>
          </p:cNvSpPr>
          <p:nvPr/>
        </p:nvSpPr>
        <p:spPr bwMode="auto">
          <a:xfrm>
            <a:off x="4800600" y="1619250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12</a:t>
            </a:r>
            <a:endParaRPr lang="en-US" sz="1200" baseline="-25000" dirty="0"/>
          </a:p>
        </p:txBody>
      </p:sp>
      <p:sp>
        <p:nvSpPr>
          <p:cNvPr id="41" name="Rectangle 69"/>
          <p:cNvSpPr>
            <a:spLocks noChangeArrowheads="1"/>
          </p:cNvSpPr>
          <p:nvPr/>
        </p:nvSpPr>
        <p:spPr bwMode="auto">
          <a:xfrm>
            <a:off x="5486400" y="1619250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14</a:t>
            </a:r>
            <a:endParaRPr lang="en-US" sz="1200" baseline="-25000" dirty="0"/>
          </a:p>
        </p:txBody>
      </p:sp>
      <p:sp>
        <p:nvSpPr>
          <p:cNvPr id="42" name="Rectangle 70"/>
          <p:cNvSpPr>
            <a:spLocks noChangeArrowheads="1"/>
          </p:cNvSpPr>
          <p:nvPr/>
        </p:nvSpPr>
        <p:spPr bwMode="auto">
          <a:xfrm>
            <a:off x="5829300" y="1619250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15</a:t>
            </a:r>
            <a:endParaRPr lang="en-US" sz="1200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857250" y="1361360"/>
            <a:ext cx="12458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86000" y="1356538"/>
            <a:ext cx="12458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00450" y="1361360"/>
            <a:ext cx="12458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64906" y="1361360"/>
            <a:ext cx="12458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1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176">
        <p:fade/>
      </p:transition>
    </mc:Choice>
    <mc:Fallback xmlns="">
      <p:transition spd="med" advTm="115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 Memory Coalescing</a:t>
            </a:r>
          </a:p>
        </p:txBody>
      </p:sp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319878" y="2858299"/>
            <a:ext cx="6217920" cy="1975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When all threads of a warp execute a </a:t>
            </a:r>
            <a:r>
              <a:rPr lang="en-US" dirty="0" smtClean="0"/>
              <a:t>load instruction, </a:t>
            </a:r>
            <a:r>
              <a:rPr lang="en-US" dirty="0"/>
              <a:t>if all accessed locations fall into the same burst section, only one DRAM request will be made and the access is fully coalesced.</a:t>
            </a:r>
          </a:p>
          <a:p>
            <a:endParaRPr lang="en-US" dirty="0"/>
          </a:p>
        </p:txBody>
      </p:sp>
      <p:sp>
        <p:nvSpPr>
          <p:cNvPr id="63" name="Slide Number Placeholder 6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6586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0015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13444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16873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20302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23731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27160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30589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34018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>
            <a:off x="37447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40876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44305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1344428" y="1943168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1001528" y="1943168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658628" y="1943168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2" name="Rectangle 34"/>
          <p:cNvSpPr>
            <a:spLocks noChangeArrowheads="1"/>
          </p:cNvSpPr>
          <p:nvPr/>
        </p:nvSpPr>
        <p:spPr bwMode="auto">
          <a:xfrm>
            <a:off x="1687328" y="1943168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3" name="Rectangle 35"/>
          <p:cNvSpPr>
            <a:spLocks noChangeArrowheads="1"/>
          </p:cNvSpPr>
          <p:nvPr/>
        </p:nvSpPr>
        <p:spPr bwMode="auto">
          <a:xfrm>
            <a:off x="2373128" y="1943168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5</a:t>
            </a:r>
            <a:endParaRPr lang="en-US" sz="1200" baseline="-25000" dirty="0"/>
          </a:p>
        </p:txBody>
      </p:sp>
      <p:sp>
        <p:nvSpPr>
          <p:cNvPr id="24" name="Rectangle 36"/>
          <p:cNvSpPr>
            <a:spLocks noChangeArrowheads="1"/>
          </p:cNvSpPr>
          <p:nvPr/>
        </p:nvSpPr>
        <p:spPr bwMode="auto">
          <a:xfrm>
            <a:off x="2030228" y="1943168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4</a:t>
            </a:r>
            <a:endParaRPr lang="en-US" sz="1200" baseline="-25000" dirty="0"/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716028" y="1943168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6</a:t>
            </a:r>
            <a:endParaRPr lang="en-US" sz="1200" baseline="-25000" dirty="0"/>
          </a:p>
        </p:txBody>
      </p:sp>
      <p:sp>
        <p:nvSpPr>
          <p:cNvPr id="26" name="Rectangle 38"/>
          <p:cNvSpPr>
            <a:spLocks noChangeArrowheads="1"/>
          </p:cNvSpPr>
          <p:nvPr/>
        </p:nvSpPr>
        <p:spPr bwMode="auto">
          <a:xfrm>
            <a:off x="3058928" y="1943168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7</a:t>
            </a:r>
            <a:endParaRPr lang="en-US" sz="1200" baseline="-25000" dirty="0"/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3744728" y="1943168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9</a:t>
            </a:r>
            <a:endParaRPr lang="en-US" sz="1200" baseline="-25000" dirty="0"/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401828" y="1943168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8</a:t>
            </a:r>
            <a:endParaRPr lang="en-US" sz="1200" baseline="-25000" dirty="0"/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4087628" y="1943168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10</a:t>
            </a:r>
            <a:endParaRPr lang="en-US" sz="1200" baseline="-25000" dirty="0"/>
          </a:p>
        </p:txBody>
      </p:sp>
      <p:sp>
        <p:nvSpPr>
          <p:cNvPr id="30" name="Rectangle 42"/>
          <p:cNvSpPr>
            <a:spLocks noChangeArrowheads="1"/>
          </p:cNvSpPr>
          <p:nvPr/>
        </p:nvSpPr>
        <p:spPr bwMode="auto">
          <a:xfrm>
            <a:off x="4430528" y="1943168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11</a:t>
            </a:r>
            <a:endParaRPr lang="en-US" sz="1200" baseline="-25000" dirty="0"/>
          </a:p>
        </p:txBody>
      </p:sp>
      <p:sp>
        <p:nvSpPr>
          <p:cNvPr id="31" name="Rectangle 59"/>
          <p:cNvSpPr>
            <a:spLocks noChangeArrowheads="1"/>
          </p:cNvSpPr>
          <p:nvPr/>
        </p:nvSpPr>
        <p:spPr bwMode="auto">
          <a:xfrm>
            <a:off x="47734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2" name="Rectangle 60"/>
          <p:cNvSpPr>
            <a:spLocks noChangeArrowheads="1"/>
          </p:cNvSpPr>
          <p:nvPr/>
        </p:nvSpPr>
        <p:spPr bwMode="auto">
          <a:xfrm>
            <a:off x="51163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3" name="Rectangle 61"/>
          <p:cNvSpPr>
            <a:spLocks noChangeArrowheads="1"/>
          </p:cNvSpPr>
          <p:nvPr/>
        </p:nvSpPr>
        <p:spPr bwMode="auto">
          <a:xfrm>
            <a:off x="54592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4" name="Rectangle 62"/>
          <p:cNvSpPr>
            <a:spLocks noChangeArrowheads="1"/>
          </p:cNvSpPr>
          <p:nvPr/>
        </p:nvSpPr>
        <p:spPr bwMode="auto">
          <a:xfrm>
            <a:off x="58021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5" name="Rectangle 63"/>
          <p:cNvSpPr>
            <a:spLocks noChangeArrowheads="1"/>
          </p:cNvSpPr>
          <p:nvPr/>
        </p:nvSpPr>
        <p:spPr bwMode="auto">
          <a:xfrm>
            <a:off x="47734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6" name="Rectangle 64"/>
          <p:cNvSpPr>
            <a:spLocks noChangeArrowheads="1"/>
          </p:cNvSpPr>
          <p:nvPr/>
        </p:nvSpPr>
        <p:spPr bwMode="auto">
          <a:xfrm>
            <a:off x="51163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7" name="Rectangle 65"/>
          <p:cNvSpPr>
            <a:spLocks noChangeArrowheads="1"/>
          </p:cNvSpPr>
          <p:nvPr/>
        </p:nvSpPr>
        <p:spPr bwMode="auto">
          <a:xfrm>
            <a:off x="54592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8" name="Rectangle 66"/>
          <p:cNvSpPr>
            <a:spLocks noChangeArrowheads="1"/>
          </p:cNvSpPr>
          <p:nvPr/>
        </p:nvSpPr>
        <p:spPr bwMode="auto">
          <a:xfrm>
            <a:off x="5802128" y="1943168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9" name="Rectangle 67"/>
          <p:cNvSpPr>
            <a:spLocks noChangeArrowheads="1"/>
          </p:cNvSpPr>
          <p:nvPr/>
        </p:nvSpPr>
        <p:spPr bwMode="auto">
          <a:xfrm>
            <a:off x="5116328" y="1943168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13</a:t>
            </a:r>
            <a:endParaRPr lang="en-US" sz="1200" baseline="-25000" dirty="0"/>
          </a:p>
        </p:txBody>
      </p:sp>
      <p:sp>
        <p:nvSpPr>
          <p:cNvPr id="40" name="Rectangle 68"/>
          <p:cNvSpPr>
            <a:spLocks noChangeArrowheads="1"/>
          </p:cNvSpPr>
          <p:nvPr/>
        </p:nvSpPr>
        <p:spPr bwMode="auto">
          <a:xfrm>
            <a:off x="4773428" y="1943168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12</a:t>
            </a:r>
            <a:endParaRPr lang="en-US" sz="1200" baseline="-25000" dirty="0"/>
          </a:p>
        </p:txBody>
      </p:sp>
      <p:sp>
        <p:nvSpPr>
          <p:cNvPr id="41" name="Rectangle 69"/>
          <p:cNvSpPr>
            <a:spLocks noChangeArrowheads="1"/>
          </p:cNvSpPr>
          <p:nvPr/>
        </p:nvSpPr>
        <p:spPr bwMode="auto">
          <a:xfrm>
            <a:off x="5459228" y="1943168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14</a:t>
            </a:r>
            <a:endParaRPr lang="en-US" sz="1200" baseline="-25000" dirty="0"/>
          </a:p>
        </p:txBody>
      </p:sp>
      <p:sp>
        <p:nvSpPr>
          <p:cNvPr id="42" name="Rectangle 70"/>
          <p:cNvSpPr>
            <a:spLocks noChangeArrowheads="1"/>
          </p:cNvSpPr>
          <p:nvPr/>
        </p:nvSpPr>
        <p:spPr bwMode="auto">
          <a:xfrm>
            <a:off x="5802128" y="1943168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15</a:t>
            </a:r>
            <a:endParaRPr lang="en-US" sz="1200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818689" y="2302352"/>
            <a:ext cx="1245854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47439" y="2297530"/>
            <a:ext cx="1245854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1889" y="2302352"/>
            <a:ext cx="1245854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26346" y="2302352"/>
            <a:ext cx="1245854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sp>
        <p:nvSpPr>
          <p:cNvPr id="46" name="Text Box 73"/>
          <p:cNvSpPr txBox="1">
            <a:spLocks noChangeArrowheads="1"/>
          </p:cNvSpPr>
          <p:nvPr/>
        </p:nvSpPr>
        <p:spPr bwMode="auto">
          <a:xfrm>
            <a:off x="736791" y="1267127"/>
            <a:ext cx="31611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05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0" name="Text Box 74"/>
          <p:cNvSpPr txBox="1">
            <a:spLocks noChangeArrowheads="1"/>
          </p:cNvSpPr>
          <p:nvPr/>
        </p:nvSpPr>
        <p:spPr bwMode="auto">
          <a:xfrm>
            <a:off x="1079691" y="1267127"/>
            <a:ext cx="31611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05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1" name="Text Box 75"/>
          <p:cNvSpPr txBox="1">
            <a:spLocks noChangeArrowheads="1"/>
          </p:cNvSpPr>
          <p:nvPr/>
        </p:nvSpPr>
        <p:spPr bwMode="auto">
          <a:xfrm>
            <a:off x="1422591" y="1267127"/>
            <a:ext cx="31611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05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2" name="Text Box 76"/>
          <p:cNvSpPr txBox="1">
            <a:spLocks noChangeArrowheads="1"/>
          </p:cNvSpPr>
          <p:nvPr/>
        </p:nvSpPr>
        <p:spPr bwMode="auto">
          <a:xfrm>
            <a:off x="1765491" y="1267127"/>
            <a:ext cx="31611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05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3" name="Text Box 79"/>
          <p:cNvSpPr txBox="1">
            <a:spLocks noChangeArrowheads="1"/>
          </p:cNvSpPr>
          <p:nvPr/>
        </p:nvSpPr>
        <p:spPr bwMode="auto">
          <a:xfrm>
            <a:off x="741865" y="1123950"/>
            <a:ext cx="122982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Coalesced Loads</a:t>
            </a:r>
          </a:p>
        </p:txBody>
      </p:sp>
      <p:sp>
        <p:nvSpPr>
          <p:cNvPr id="54" name="Rectangle 94"/>
          <p:cNvSpPr>
            <a:spLocks noChangeArrowheads="1"/>
          </p:cNvSpPr>
          <p:nvPr/>
        </p:nvSpPr>
        <p:spPr bwMode="auto">
          <a:xfrm>
            <a:off x="655063" y="1129240"/>
            <a:ext cx="1543050" cy="37828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/>
          <p:cNvCxnSpPr>
            <a:stCxn id="7" idx="0"/>
          </p:cNvCxnSpPr>
          <p:nvPr/>
        </p:nvCxnSpPr>
        <p:spPr>
          <a:xfrm flipV="1">
            <a:off x="830078" y="1507525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172978" y="1507525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1504490" y="1506727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1847390" y="1498786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Box 73"/>
          <p:cNvSpPr txBox="1">
            <a:spLocks noChangeArrowheads="1"/>
          </p:cNvSpPr>
          <p:nvPr/>
        </p:nvSpPr>
        <p:spPr bwMode="auto">
          <a:xfrm>
            <a:off x="3500336" y="1280645"/>
            <a:ext cx="31611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05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9" name="Text Box 74"/>
          <p:cNvSpPr txBox="1">
            <a:spLocks noChangeArrowheads="1"/>
          </p:cNvSpPr>
          <p:nvPr/>
        </p:nvSpPr>
        <p:spPr bwMode="auto">
          <a:xfrm>
            <a:off x="3843236" y="1280645"/>
            <a:ext cx="31611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05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0" name="Text Box 75"/>
          <p:cNvSpPr txBox="1">
            <a:spLocks noChangeArrowheads="1"/>
          </p:cNvSpPr>
          <p:nvPr/>
        </p:nvSpPr>
        <p:spPr bwMode="auto">
          <a:xfrm>
            <a:off x="4186136" y="1280645"/>
            <a:ext cx="31611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05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Text Box 76"/>
          <p:cNvSpPr txBox="1">
            <a:spLocks noChangeArrowheads="1"/>
          </p:cNvSpPr>
          <p:nvPr/>
        </p:nvSpPr>
        <p:spPr bwMode="auto">
          <a:xfrm>
            <a:off x="4529036" y="1280645"/>
            <a:ext cx="31611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05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2" name="Text Box 79"/>
          <p:cNvSpPr txBox="1">
            <a:spLocks noChangeArrowheads="1"/>
          </p:cNvSpPr>
          <p:nvPr/>
        </p:nvSpPr>
        <p:spPr bwMode="auto">
          <a:xfrm>
            <a:off x="3505410" y="1137468"/>
            <a:ext cx="122982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Coalesced Loads</a:t>
            </a:r>
          </a:p>
        </p:txBody>
      </p:sp>
      <p:sp>
        <p:nvSpPr>
          <p:cNvPr id="64" name="Rectangle 94"/>
          <p:cNvSpPr>
            <a:spLocks noChangeArrowheads="1"/>
          </p:cNvSpPr>
          <p:nvPr/>
        </p:nvSpPr>
        <p:spPr bwMode="auto">
          <a:xfrm>
            <a:off x="3418608" y="1142758"/>
            <a:ext cx="1543050" cy="37828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3593623" y="1521043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3936523" y="1521043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268035" y="1520245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4610935" y="1512304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023">
        <p:fade/>
      </p:transition>
    </mc:Choice>
    <mc:Fallback xmlns="">
      <p:transition spd="med" advTm="960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 Un-coalesced Accesses</a:t>
            </a:r>
          </a:p>
        </p:txBody>
      </p:sp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319878" y="3119876"/>
            <a:ext cx="6217920" cy="171367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When the accessed locations spread across burst section </a:t>
            </a:r>
            <a:r>
              <a:rPr lang="en-US" dirty="0" smtClean="0"/>
              <a:t>boundaries:</a:t>
            </a:r>
          </a:p>
          <a:p>
            <a:pPr lvl="1"/>
            <a:r>
              <a:rPr lang="en-US" dirty="0" smtClean="0"/>
              <a:t>Coalescing fails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ultiple </a:t>
            </a:r>
            <a:r>
              <a:rPr lang="en-US" dirty="0"/>
              <a:t>DRAM requests are </a:t>
            </a:r>
            <a:r>
              <a:rPr lang="en-US" dirty="0" smtClean="0"/>
              <a:t>made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access is not fully coalesced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 of the bytes accessed and transferred are not used by the threads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6586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0015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13444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16873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20302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23731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27160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30589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34018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>
            <a:off x="37447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40876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44305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1344428" y="2106280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1001528" y="2106280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658628" y="2106280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2" name="Rectangle 34"/>
          <p:cNvSpPr>
            <a:spLocks noChangeArrowheads="1"/>
          </p:cNvSpPr>
          <p:nvPr/>
        </p:nvSpPr>
        <p:spPr bwMode="auto">
          <a:xfrm>
            <a:off x="1687328" y="2106280"/>
            <a:ext cx="342900" cy="342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US" sz="1200" baseline="-25000" dirty="0">
              <a:solidFill>
                <a:schemeClr val="bg1"/>
              </a:solidFill>
            </a:endParaRPr>
          </a:p>
        </p:txBody>
      </p:sp>
      <p:sp>
        <p:nvSpPr>
          <p:cNvPr id="23" name="Rectangle 35"/>
          <p:cNvSpPr>
            <a:spLocks noChangeArrowheads="1"/>
          </p:cNvSpPr>
          <p:nvPr/>
        </p:nvSpPr>
        <p:spPr bwMode="auto">
          <a:xfrm>
            <a:off x="2373128" y="2106280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5</a:t>
            </a:r>
            <a:endParaRPr lang="en-US" sz="1200" baseline="-25000" dirty="0"/>
          </a:p>
        </p:txBody>
      </p:sp>
      <p:sp>
        <p:nvSpPr>
          <p:cNvPr id="24" name="Rectangle 36"/>
          <p:cNvSpPr>
            <a:spLocks noChangeArrowheads="1"/>
          </p:cNvSpPr>
          <p:nvPr/>
        </p:nvSpPr>
        <p:spPr bwMode="auto">
          <a:xfrm>
            <a:off x="2030228" y="2106280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4</a:t>
            </a:r>
            <a:endParaRPr lang="en-US" sz="1200" baseline="-25000" dirty="0"/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716028" y="2106280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6</a:t>
            </a:r>
            <a:endParaRPr lang="en-US" sz="1200" baseline="-25000" dirty="0"/>
          </a:p>
        </p:txBody>
      </p:sp>
      <p:sp>
        <p:nvSpPr>
          <p:cNvPr id="26" name="Rectangle 38"/>
          <p:cNvSpPr>
            <a:spLocks noChangeArrowheads="1"/>
          </p:cNvSpPr>
          <p:nvPr/>
        </p:nvSpPr>
        <p:spPr bwMode="auto">
          <a:xfrm>
            <a:off x="3058928" y="2106280"/>
            <a:ext cx="34290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7</a:t>
            </a:r>
            <a:endParaRPr lang="en-US" sz="1200" baseline="-25000" dirty="0"/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3744728" y="2106280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9</a:t>
            </a:r>
            <a:endParaRPr lang="en-US" sz="1200" baseline="-25000" dirty="0"/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401828" y="2106280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8</a:t>
            </a:r>
            <a:endParaRPr lang="en-US" sz="1200" baseline="-25000" dirty="0"/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4087628" y="2106280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10</a:t>
            </a:r>
            <a:endParaRPr lang="en-US" sz="1200" baseline="-25000" dirty="0"/>
          </a:p>
        </p:txBody>
      </p:sp>
      <p:sp>
        <p:nvSpPr>
          <p:cNvPr id="30" name="Rectangle 42"/>
          <p:cNvSpPr>
            <a:spLocks noChangeArrowheads="1"/>
          </p:cNvSpPr>
          <p:nvPr/>
        </p:nvSpPr>
        <p:spPr bwMode="auto">
          <a:xfrm>
            <a:off x="4430528" y="2106280"/>
            <a:ext cx="342900" cy="342900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11</a:t>
            </a:r>
            <a:endParaRPr lang="en-US" sz="1200" baseline="-25000" dirty="0"/>
          </a:p>
        </p:txBody>
      </p:sp>
      <p:sp>
        <p:nvSpPr>
          <p:cNvPr id="31" name="Rectangle 59"/>
          <p:cNvSpPr>
            <a:spLocks noChangeArrowheads="1"/>
          </p:cNvSpPr>
          <p:nvPr/>
        </p:nvSpPr>
        <p:spPr bwMode="auto">
          <a:xfrm>
            <a:off x="47734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2" name="Rectangle 60"/>
          <p:cNvSpPr>
            <a:spLocks noChangeArrowheads="1"/>
          </p:cNvSpPr>
          <p:nvPr/>
        </p:nvSpPr>
        <p:spPr bwMode="auto">
          <a:xfrm>
            <a:off x="51163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3" name="Rectangle 61"/>
          <p:cNvSpPr>
            <a:spLocks noChangeArrowheads="1"/>
          </p:cNvSpPr>
          <p:nvPr/>
        </p:nvSpPr>
        <p:spPr bwMode="auto">
          <a:xfrm>
            <a:off x="54592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4" name="Rectangle 62"/>
          <p:cNvSpPr>
            <a:spLocks noChangeArrowheads="1"/>
          </p:cNvSpPr>
          <p:nvPr/>
        </p:nvSpPr>
        <p:spPr bwMode="auto">
          <a:xfrm>
            <a:off x="58021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5" name="Rectangle 63"/>
          <p:cNvSpPr>
            <a:spLocks noChangeArrowheads="1"/>
          </p:cNvSpPr>
          <p:nvPr/>
        </p:nvSpPr>
        <p:spPr bwMode="auto">
          <a:xfrm>
            <a:off x="47734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6" name="Rectangle 64"/>
          <p:cNvSpPr>
            <a:spLocks noChangeArrowheads="1"/>
          </p:cNvSpPr>
          <p:nvPr/>
        </p:nvSpPr>
        <p:spPr bwMode="auto">
          <a:xfrm>
            <a:off x="51163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7" name="Rectangle 65"/>
          <p:cNvSpPr>
            <a:spLocks noChangeArrowheads="1"/>
          </p:cNvSpPr>
          <p:nvPr/>
        </p:nvSpPr>
        <p:spPr bwMode="auto">
          <a:xfrm>
            <a:off x="54592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8" name="Rectangle 66"/>
          <p:cNvSpPr>
            <a:spLocks noChangeArrowheads="1"/>
          </p:cNvSpPr>
          <p:nvPr/>
        </p:nvSpPr>
        <p:spPr bwMode="auto">
          <a:xfrm>
            <a:off x="5802128" y="2106280"/>
            <a:ext cx="34290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9" name="Rectangle 67"/>
          <p:cNvSpPr>
            <a:spLocks noChangeArrowheads="1"/>
          </p:cNvSpPr>
          <p:nvPr/>
        </p:nvSpPr>
        <p:spPr bwMode="auto">
          <a:xfrm>
            <a:off x="5116328" y="2106280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13</a:t>
            </a:r>
            <a:endParaRPr lang="en-US" sz="1200" baseline="-25000" dirty="0"/>
          </a:p>
        </p:txBody>
      </p:sp>
      <p:sp>
        <p:nvSpPr>
          <p:cNvPr id="40" name="Rectangle 68"/>
          <p:cNvSpPr>
            <a:spLocks noChangeArrowheads="1"/>
          </p:cNvSpPr>
          <p:nvPr/>
        </p:nvSpPr>
        <p:spPr bwMode="auto">
          <a:xfrm>
            <a:off x="4773428" y="2106280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12</a:t>
            </a:r>
            <a:endParaRPr lang="en-US" sz="1200" baseline="-25000" dirty="0"/>
          </a:p>
        </p:txBody>
      </p:sp>
      <p:sp>
        <p:nvSpPr>
          <p:cNvPr id="41" name="Rectangle 69"/>
          <p:cNvSpPr>
            <a:spLocks noChangeArrowheads="1"/>
          </p:cNvSpPr>
          <p:nvPr/>
        </p:nvSpPr>
        <p:spPr bwMode="auto">
          <a:xfrm>
            <a:off x="5459228" y="2106280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14</a:t>
            </a:r>
            <a:endParaRPr lang="en-US" sz="1200" baseline="-25000" dirty="0"/>
          </a:p>
        </p:txBody>
      </p:sp>
      <p:sp>
        <p:nvSpPr>
          <p:cNvPr id="42" name="Rectangle 70"/>
          <p:cNvSpPr>
            <a:spLocks noChangeArrowheads="1"/>
          </p:cNvSpPr>
          <p:nvPr/>
        </p:nvSpPr>
        <p:spPr bwMode="auto">
          <a:xfrm>
            <a:off x="5802128" y="2106280"/>
            <a:ext cx="342900" cy="342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15</a:t>
            </a:r>
            <a:endParaRPr lang="en-US" sz="1200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818689" y="2465464"/>
            <a:ext cx="1245854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47439" y="2460642"/>
            <a:ext cx="1245854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1889" y="2465464"/>
            <a:ext cx="1245854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26346" y="2465464"/>
            <a:ext cx="1245854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Burst section </a:t>
            </a:r>
          </a:p>
        </p:txBody>
      </p:sp>
      <p:sp>
        <p:nvSpPr>
          <p:cNvPr id="46" name="Text Box 73"/>
          <p:cNvSpPr txBox="1">
            <a:spLocks noChangeArrowheads="1"/>
          </p:cNvSpPr>
          <p:nvPr/>
        </p:nvSpPr>
        <p:spPr bwMode="auto">
          <a:xfrm>
            <a:off x="4079804" y="1380351"/>
            <a:ext cx="3369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0" name="Text Box 74"/>
          <p:cNvSpPr txBox="1">
            <a:spLocks noChangeArrowheads="1"/>
          </p:cNvSpPr>
          <p:nvPr/>
        </p:nvSpPr>
        <p:spPr bwMode="auto">
          <a:xfrm>
            <a:off x="4422704" y="1380351"/>
            <a:ext cx="3369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1" name="Text Box 75"/>
          <p:cNvSpPr txBox="1">
            <a:spLocks noChangeArrowheads="1"/>
          </p:cNvSpPr>
          <p:nvPr/>
        </p:nvSpPr>
        <p:spPr bwMode="auto">
          <a:xfrm>
            <a:off x="4765604" y="1380351"/>
            <a:ext cx="3369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2" name="Text Box 76"/>
          <p:cNvSpPr txBox="1">
            <a:spLocks noChangeArrowheads="1"/>
          </p:cNvSpPr>
          <p:nvPr/>
        </p:nvSpPr>
        <p:spPr bwMode="auto">
          <a:xfrm>
            <a:off x="5108504" y="1380351"/>
            <a:ext cx="3369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3" name="Text Box 79"/>
          <p:cNvSpPr txBox="1">
            <a:spLocks noChangeArrowheads="1"/>
          </p:cNvSpPr>
          <p:nvPr/>
        </p:nvSpPr>
        <p:spPr bwMode="auto">
          <a:xfrm>
            <a:off x="4128132" y="1158586"/>
            <a:ext cx="14398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1"/>
                </a:solidFill>
              </a:rPr>
              <a:t>Un-coalesced Loads</a:t>
            </a:r>
          </a:p>
        </p:txBody>
      </p:sp>
      <p:sp>
        <p:nvSpPr>
          <p:cNvPr id="54" name="Rectangle 94"/>
          <p:cNvSpPr>
            <a:spLocks noChangeArrowheads="1"/>
          </p:cNvSpPr>
          <p:nvPr/>
        </p:nvSpPr>
        <p:spPr bwMode="auto">
          <a:xfrm>
            <a:off x="4079804" y="1157415"/>
            <a:ext cx="1488146" cy="50726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4254819" y="1671822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597719" y="1671822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929231" y="1671024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272131" y="1663083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Box 73"/>
          <p:cNvSpPr txBox="1">
            <a:spLocks noChangeArrowheads="1"/>
          </p:cNvSpPr>
          <p:nvPr/>
        </p:nvSpPr>
        <p:spPr bwMode="auto">
          <a:xfrm>
            <a:off x="657245" y="1355857"/>
            <a:ext cx="3369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9" name="Text Box 74"/>
          <p:cNvSpPr txBox="1">
            <a:spLocks noChangeArrowheads="1"/>
          </p:cNvSpPr>
          <p:nvPr/>
        </p:nvSpPr>
        <p:spPr bwMode="auto">
          <a:xfrm>
            <a:off x="1346282" y="1355857"/>
            <a:ext cx="3369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0" name="Text Box 75"/>
          <p:cNvSpPr txBox="1">
            <a:spLocks noChangeArrowheads="1"/>
          </p:cNvSpPr>
          <p:nvPr/>
        </p:nvSpPr>
        <p:spPr bwMode="auto">
          <a:xfrm>
            <a:off x="1998581" y="1355857"/>
            <a:ext cx="3369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Text Box 76"/>
          <p:cNvSpPr txBox="1">
            <a:spLocks noChangeArrowheads="1"/>
          </p:cNvSpPr>
          <p:nvPr/>
        </p:nvSpPr>
        <p:spPr bwMode="auto">
          <a:xfrm>
            <a:off x="2699978" y="1355857"/>
            <a:ext cx="3682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aseline="-25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 Box 79"/>
          <p:cNvSpPr txBox="1">
            <a:spLocks noChangeArrowheads="1"/>
          </p:cNvSpPr>
          <p:nvPr/>
        </p:nvSpPr>
        <p:spPr bwMode="auto">
          <a:xfrm>
            <a:off x="1176904" y="1123950"/>
            <a:ext cx="15808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Un-coalesced Loads</a:t>
            </a:r>
          </a:p>
        </p:txBody>
      </p:sp>
      <p:sp>
        <p:nvSpPr>
          <p:cNvPr id="63" name="Rectangle 94"/>
          <p:cNvSpPr>
            <a:spLocks noChangeArrowheads="1"/>
          </p:cNvSpPr>
          <p:nvPr/>
        </p:nvSpPr>
        <p:spPr bwMode="auto">
          <a:xfrm>
            <a:off x="657244" y="1145936"/>
            <a:ext cx="2723645" cy="5250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832259" y="1655940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494939" y="1647586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2180739" y="1671822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866539" y="1647585"/>
            <a:ext cx="0" cy="43564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Audio 6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4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251">
        <p:fade/>
      </p:transition>
    </mc:Choice>
    <mc:Fallback xmlns="">
      <p:transition spd="med" advTm="1332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9286" y="133350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How to j</a:t>
            </a:r>
            <a:r>
              <a:rPr lang="en-US" dirty="0" smtClean="0"/>
              <a:t>udge if an access is coalesced?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Accesses in a warp are to consecutive locations if the index in an array access is in the form of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[(expression with terms </a:t>
            </a:r>
            <a:r>
              <a:rPr lang="en-US" dirty="0"/>
              <a:t>independent of </a:t>
            </a:r>
            <a:r>
              <a:rPr lang="en-US" dirty="0" err="1"/>
              <a:t>threadIdx.x</a:t>
            </a:r>
            <a:r>
              <a:rPr lang="en-US" dirty="0" smtClean="0"/>
              <a:t>) + </a:t>
            </a:r>
            <a:r>
              <a:rPr lang="en-US" dirty="0" err="1"/>
              <a:t>threadIdx.x</a:t>
            </a:r>
            <a:r>
              <a:rPr lang="en-US" dirty="0"/>
              <a:t>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6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538">
        <p:fade/>
      </p:transition>
    </mc:Choice>
    <mc:Fallback xmlns="">
      <p:transition spd="med" advTm="845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2743200" y="20804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086100" y="20804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3429000" y="130891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</a:t>
            </a:r>
            <a:r>
              <a:rPr lang="en-US" sz="1200" baseline="-25000">
                <a:solidFill>
                  <a:schemeClr val="bg1"/>
                </a:solidFill>
              </a:rPr>
              <a:t>0,2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086100" y="18232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3086100" y="1566088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1,1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3086100" y="130891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</a:t>
            </a:r>
            <a:r>
              <a:rPr lang="en-US" sz="1200" baseline="-25000">
                <a:solidFill>
                  <a:schemeClr val="bg1"/>
                </a:solidFill>
              </a:rPr>
              <a:t>0,1</a:t>
            </a: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2743200" y="130891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</a:t>
            </a:r>
            <a:r>
              <a:rPr lang="en-US" sz="1200" baseline="-25000">
                <a:solidFill>
                  <a:schemeClr val="bg1"/>
                </a:solidFill>
              </a:rPr>
              <a:t>0,0</a:t>
            </a: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2743200" y="1566088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1,0</a:t>
            </a: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2743200" y="18232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3771900" y="130891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</a:t>
            </a:r>
            <a:r>
              <a:rPr lang="en-US" sz="1200" baseline="-25000">
                <a:solidFill>
                  <a:schemeClr val="bg1"/>
                </a:solidFill>
              </a:rPr>
              <a:t>0,3</a:t>
            </a:r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3429000" y="20804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3429000" y="18232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3429000" y="1566088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1,2</a:t>
            </a: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3771900" y="20804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3771900" y="18232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3771900" y="1566088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1,3</a:t>
            </a:r>
          </a:p>
        </p:txBody>
      </p:sp>
      <p:sp>
        <p:nvSpPr>
          <p:cNvPr id="9234" name="Rectangle 19"/>
          <p:cNvSpPr>
            <a:spLocks noChangeArrowheads="1"/>
          </p:cNvSpPr>
          <p:nvPr/>
        </p:nvSpPr>
        <p:spPr bwMode="auto">
          <a:xfrm>
            <a:off x="6858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235" name="Rectangle 20"/>
          <p:cNvSpPr>
            <a:spLocks noChangeArrowheads="1"/>
          </p:cNvSpPr>
          <p:nvPr/>
        </p:nvSpPr>
        <p:spPr bwMode="auto">
          <a:xfrm>
            <a:off x="10287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236" name="Rectangle 21"/>
          <p:cNvSpPr>
            <a:spLocks noChangeArrowheads="1"/>
          </p:cNvSpPr>
          <p:nvPr/>
        </p:nvSpPr>
        <p:spPr bwMode="auto">
          <a:xfrm>
            <a:off x="13716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237" name="Rectangle 22"/>
          <p:cNvSpPr>
            <a:spLocks noChangeArrowheads="1"/>
          </p:cNvSpPr>
          <p:nvPr/>
        </p:nvSpPr>
        <p:spPr bwMode="auto">
          <a:xfrm>
            <a:off x="17145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238" name="Rectangle 23"/>
          <p:cNvSpPr>
            <a:spLocks noChangeArrowheads="1"/>
          </p:cNvSpPr>
          <p:nvPr/>
        </p:nvSpPr>
        <p:spPr bwMode="auto">
          <a:xfrm>
            <a:off x="20574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239" name="Rectangle 24"/>
          <p:cNvSpPr>
            <a:spLocks noChangeArrowheads="1"/>
          </p:cNvSpPr>
          <p:nvPr/>
        </p:nvSpPr>
        <p:spPr bwMode="auto">
          <a:xfrm>
            <a:off x="24003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40" name="Rectangle 25"/>
          <p:cNvSpPr>
            <a:spLocks noChangeArrowheads="1"/>
          </p:cNvSpPr>
          <p:nvPr/>
        </p:nvSpPr>
        <p:spPr bwMode="auto">
          <a:xfrm>
            <a:off x="27432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41" name="Rectangle 26"/>
          <p:cNvSpPr>
            <a:spLocks noChangeArrowheads="1"/>
          </p:cNvSpPr>
          <p:nvPr/>
        </p:nvSpPr>
        <p:spPr bwMode="auto">
          <a:xfrm>
            <a:off x="30861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42" name="Rectangle 27"/>
          <p:cNvSpPr>
            <a:spLocks noChangeArrowheads="1"/>
          </p:cNvSpPr>
          <p:nvPr/>
        </p:nvSpPr>
        <p:spPr bwMode="auto">
          <a:xfrm>
            <a:off x="34290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43" name="Rectangle 28"/>
          <p:cNvSpPr>
            <a:spLocks noChangeArrowheads="1"/>
          </p:cNvSpPr>
          <p:nvPr/>
        </p:nvSpPr>
        <p:spPr bwMode="auto">
          <a:xfrm>
            <a:off x="37719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44" name="Rectangle 29"/>
          <p:cNvSpPr>
            <a:spLocks noChangeArrowheads="1"/>
          </p:cNvSpPr>
          <p:nvPr/>
        </p:nvSpPr>
        <p:spPr bwMode="auto">
          <a:xfrm>
            <a:off x="41148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45" name="Rectangle 30"/>
          <p:cNvSpPr>
            <a:spLocks noChangeArrowheads="1"/>
          </p:cNvSpPr>
          <p:nvPr/>
        </p:nvSpPr>
        <p:spPr bwMode="auto">
          <a:xfrm>
            <a:off x="44577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46" name="Rectangle 31"/>
          <p:cNvSpPr>
            <a:spLocks noChangeArrowheads="1"/>
          </p:cNvSpPr>
          <p:nvPr/>
        </p:nvSpPr>
        <p:spPr bwMode="auto">
          <a:xfrm>
            <a:off x="1371600" y="268051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</a:t>
            </a:r>
            <a:r>
              <a:rPr lang="en-US" sz="1200" baseline="-25000">
                <a:solidFill>
                  <a:schemeClr val="bg1"/>
                </a:solidFill>
              </a:rPr>
              <a:t>0,2</a:t>
            </a:r>
          </a:p>
        </p:txBody>
      </p:sp>
      <p:sp>
        <p:nvSpPr>
          <p:cNvPr id="9247" name="Rectangle 32"/>
          <p:cNvSpPr>
            <a:spLocks noChangeArrowheads="1"/>
          </p:cNvSpPr>
          <p:nvPr/>
        </p:nvSpPr>
        <p:spPr bwMode="auto">
          <a:xfrm>
            <a:off x="1028700" y="268051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</a:t>
            </a:r>
            <a:r>
              <a:rPr lang="en-US" sz="1200" baseline="-25000">
                <a:solidFill>
                  <a:schemeClr val="bg1"/>
                </a:solidFill>
              </a:rPr>
              <a:t>0,1</a:t>
            </a:r>
          </a:p>
        </p:txBody>
      </p:sp>
      <p:sp>
        <p:nvSpPr>
          <p:cNvPr id="9248" name="Rectangle 33"/>
          <p:cNvSpPr>
            <a:spLocks noChangeArrowheads="1"/>
          </p:cNvSpPr>
          <p:nvPr/>
        </p:nvSpPr>
        <p:spPr bwMode="auto">
          <a:xfrm>
            <a:off x="685800" y="268051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</a:t>
            </a:r>
            <a:r>
              <a:rPr lang="en-US" sz="1200" baseline="-25000">
                <a:solidFill>
                  <a:schemeClr val="bg1"/>
                </a:solidFill>
              </a:rPr>
              <a:t>0,0</a:t>
            </a:r>
          </a:p>
        </p:txBody>
      </p:sp>
      <p:sp>
        <p:nvSpPr>
          <p:cNvPr id="9249" name="Rectangle 34"/>
          <p:cNvSpPr>
            <a:spLocks noChangeArrowheads="1"/>
          </p:cNvSpPr>
          <p:nvPr/>
        </p:nvSpPr>
        <p:spPr bwMode="auto">
          <a:xfrm>
            <a:off x="1714500" y="268051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</a:t>
            </a:r>
            <a:r>
              <a:rPr lang="en-US" sz="1200" baseline="-25000">
                <a:solidFill>
                  <a:schemeClr val="bg1"/>
                </a:solidFill>
              </a:rPr>
              <a:t>0,3</a:t>
            </a:r>
          </a:p>
        </p:txBody>
      </p:sp>
      <p:sp>
        <p:nvSpPr>
          <p:cNvPr id="9250" name="Rectangle 35"/>
          <p:cNvSpPr>
            <a:spLocks noChangeArrowheads="1"/>
          </p:cNvSpPr>
          <p:nvPr/>
        </p:nvSpPr>
        <p:spPr bwMode="auto">
          <a:xfrm>
            <a:off x="2400300" y="2680513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1,1</a:t>
            </a:r>
          </a:p>
        </p:txBody>
      </p:sp>
      <p:sp>
        <p:nvSpPr>
          <p:cNvPr id="9251" name="Rectangle 36"/>
          <p:cNvSpPr>
            <a:spLocks noChangeArrowheads="1"/>
          </p:cNvSpPr>
          <p:nvPr/>
        </p:nvSpPr>
        <p:spPr bwMode="auto">
          <a:xfrm>
            <a:off x="2057400" y="2680513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1,0</a:t>
            </a:r>
          </a:p>
        </p:txBody>
      </p:sp>
      <p:sp>
        <p:nvSpPr>
          <p:cNvPr id="9252" name="Rectangle 37"/>
          <p:cNvSpPr>
            <a:spLocks noChangeArrowheads="1"/>
          </p:cNvSpPr>
          <p:nvPr/>
        </p:nvSpPr>
        <p:spPr bwMode="auto">
          <a:xfrm>
            <a:off x="2743200" y="2680513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1,2</a:t>
            </a:r>
          </a:p>
        </p:txBody>
      </p:sp>
      <p:sp>
        <p:nvSpPr>
          <p:cNvPr id="9253" name="Rectangle 38"/>
          <p:cNvSpPr>
            <a:spLocks noChangeArrowheads="1"/>
          </p:cNvSpPr>
          <p:nvPr/>
        </p:nvSpPr>
        <p:spPr bwMode="auto">
          <a:xfrm>
            <a:off x="3086100" y="2680513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1,3</a:t>
            </a:r>
          </a:p>
        </p:txBody>
      </p:sp>
      <p:sp>
        <p:nvSpPr>
          <p:cNvPr id="9254" name="Rectangle 39"/>
          <p:cNvSpPr>
            <a:spLocks noChangeArrowheads="1"/>
          </p:cNvSpPr>
          <p:nvPr/>
        </p:nvSpPr>
        <p:spPr bwMode="auto">
          <a:xfrm>
            <a:off x="3771900" y="268051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2,1</a:t>
            </a:r>
          </a:p>
        </p:txBody>
      </p:sp>
      <p:sp>
        <p:nvSpPr>
          <p:cNvPr id="9255" name="Rectangle 40"/>
          <p:cNvSpPr>
            <a:spLocks noChangeArrowheads="1"/>
          </p:cNvSpPr>
          <p:nvPr/>
        </p:nvSpPr>
        <p:spPr bwMode="auto">
          <a:xfrm>
            <a:off x="3429000" y="268051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2,0</a:t>
            </a:r>
          </a:p>
        </p:txBody>
      </p:sp>
      <p:sp>
        <p:nvSpPr>
          <p:cNvPr id="9256" name="Rectangle 41"/>
          <p:cNvSpPr>
            <a:spLocks noChangeArrowheads="1"/>
          </p:cNvSpPr>
          <p:nvPr/>
        </p:nvSpPr>
        <p:spPr bwMode="auto">
          <a:xfrm>
            <a:off x="4114800" y="268051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2,2</a:t>
            </a:r>
          </a:p>
        </p:txBody>
      </p:sp>
      <p:sp>
        <p:nvSpPr>
          <p:cNvPr id="9257" name="Rectangle 42"/>
          <p:cNvSpPr>
            <a:spLocks noChangeArrowheads="1"/>
          </p:cNvSpPr>
          <p:nvPr/>
        </p:nvSpPr>
        <p:spPr bwMode="auto">
          <a:xfrm>
            <a:off x="4457700" y="268051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2,3</a:t>
            </a:r>
          </a:p>
        </p:txBody>
      </p:sp>
      <p:sp>
        <p:nvSpPr>
          <p:cNvPr id="9258" name="Rectangle 43"/>
          <p:cNvSpPr>
            <a:spLocks noChangeArrowheads="1"/>
          </p:cNvSpPr>
          <p:nvPr/>
        </p:nvSpPr>
        <p:spPr bwMode="auto">
          <a:xfrm>
            <a:off x="2743200" y="18232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59" name="Rectangle 44"/>
          <p:cNvSpPr>
            <a:spLocks noChangeArrowheads="1"/>
          </p:cNvSpPr>
          <p:nvPr/>
        </p:nvSpPr>
        <p:spPr bwMode="auto">
          <a:xfrm>
            <a:off x="3086100" y="18232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60" name="Rectangle 45"/>
          <p:cNvSpPr>
            <a:spLocks noChangeArrowheads="1"/>
          </p:cNvSpPr>
          <p:nvPr/>
        </p:nvSpPr>
        <p:spPr bwMode="auto">
          <a:xfrm>
            <a:off x="3429000" y="18232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61" name="Rectangle 46"/>
          <p:cNvSpPr>
            <a:spLocks noChangeArrowheads="1"/>
          </p:cNvSpPr>
          <p:nvPr/>
        </p:nvSpPr>
        <p:spPr bwMode="auto">
          <a:xfrm>
            <a:off x="3771900" y="18232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62" name="Rectangle 47"/>
          <p:cNvSpPr>
            <a:spLocks noChangeArrowheads="1"/>
          </p:cNvSpPr>
          <p:nvPr/>
        </p:nvSpPr>
        <p:spPr bwMode="auto">
          <a:xfrm>
            <a:off x="3086100" y="182326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2,1</a:t>
            </a:r>
          </a:p>
        </p:txBody>
      </p:sp>
      <p:sp>
        <p:nvSpPr>
          <p:cNvPr id="9263" name="Rectangle 48"/>
          <p:cNvSpPr>
            <a:spLocks noChangeArrowheads="1"/>
          </p:cNvSpPr>
          <p:nvPr/>
        </p:nvSpPr>
        <p:spPr bwMode="auto">
          <a:xfrm>
            <a:off x="2743200" y="182326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2,0</a:t>
            </a:r>
          </a:p>
        </p:txBody>
      </p:sp>
      <p:sp>
        <p:nvSpPr>
          <p:cNvPr id="9264" name="Rectangle 49"/>
          <p:cNvSpPr>
            <a:spLocks noChangeArrowheads="1"/>
          </p:cNvSpPr>
          <p:nvPr/>
        </p:nvSpPr>
        <p:spPr bwMode="auto">
          <a:xfrm>
            <a:off x="3429000" y="182326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2,2</a:t>
            </a:r>
          </a:p>
        </p:txBody>
      </p:sp>
      <p:sp>
        <p:nvSpPr>
          <p:cNvPr id="9265" name="Rectangle 50"/>
          <p:cNvSpPr>
            <a:spLocks noChangeArrowheads="1"/>
          </p:cNvSpPr>
          <p:nvPr/>
        </p:nvSpPr>
        <p:spPr bwMode="auto">
          <a:xfrm>
            <a:off x="3771900" y="182326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2,3</a:t>
            </a:r>
          </a:p>
        </p:txBody>
      </p:sp>
      <p:sp>
        <p:nvSpPr>
          <p:cNvPr id="9266" name="Rectangle 51"/>
          <p:cNvSpPr>
            <a:spLocks noChangeArrowheads="1"/>
          </p:cNvSpPr>
          <p:nvPr/>
        </p:nvSpPr>
        <p:spPr bwMode="auto">
          <a:xfrm>
            <a:off x="2743200" y="20804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67" name="Rectangle 52"/>
          <p:cNvSpPr>
            <a:spLocks noChangeArrowheads="1"/>
          </p:cNvSpPr>
          <p:nvPr/>
        </p:nvSpPr>
        <p:spPr bwMode="auto">
          <a:xfrm>
            <a:off x="3086100" y="20804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68" name="Rectangle 53"/>
          <p:cNvSpPr>
            <a:spLocks noChangeArrowheads="1"/>
          </p:cNvSpPr>
          <p:nvPr/>
        </p:nvSpPr>
        <p:spPr bwMode="auto">
          <a:xfrm>
            <a:off x="3429000" y="20804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69" name="Rectangle 54"/>
          <p:cNvSpPr>
            <a:spLocks noChangeArrowheads="1"/>
          </p:cNvSpPr>
          <p:nvPr/>
        </p:nvSpPr>
        <p:spPr bwMode="auto">
          <a:xfrm>
            <a:off x="3771900" y="20804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70" name="Rectangle 55"/>
          <p:cNvSpPr>
            <a:spLocks noChangeArrowheads="1"/>
          </p:cNvSpPr>
          <p:nvPr/>
        </p:nvSpPr>
        <p:spPr bwMode="auto">
          <a:xfrm>
            <a:off x="3086100" y="2080438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3,1</a:t>
            </a:r>
          </a:p>
        </p:txBody>
      </p:sp>
      <p:sp>
        <p:nvSpPr>
          <p:cNvPr id="9271" name="Rectangle 56"/>
          <p:cNvSpPr>
            <a:spLocks noChangeArrowheads="1"/>
          </p:cNvSpPr>
          <p:nvPr/>
        </p:nvSpPr>
        <p:spPr bwMode="auto">
          <a:xfrm>
            <a:off x="2743200" y="2080438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3,0</a:t>
            </a:r>
          </a:p>
        </p:txBody>
      </p:sp>
      <p:sp>
        <p:nvSpPr>
          <p:cNvPr id="9272" name="Rectangle 57"/>
          <p:cNvSpPr>
            <a:spLocks noChangeArrowheads="1"/>
          </p:cNvSpPr>
          <p:nvPr/>
        </p:nvSpPr>
        <p:spPr bwMode="auto">
          <a:xfrm>
            <a:off x="3429000" y="2080438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3,2</a:t>
            </a:r>
          </a:p>
        </p:txBody>
      </p:sp>
      <p:sp>
        <p:nvSpPr>
          <p:cNvPr id="9273" name="Rectangle 58"/>
          <p:cNvSpPr>
            <a:spLocks noChangeArrowheads="1"/>
          </p:cNvSpPr>
          <p:nvPr/>
        </p:nvSpPr>
        <p:spPr bwMode="auto">
          <a:xfrm>
            <a:off x="3771900" y="2080438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3,3</a:t>
            </a:r>
          </a:p>
        </p:txBody>
      </p:sp>
      <p:sp>
        <p:nvSpPr>
          <p:cNvPr id="9274" name="Rectangle 59"/>
          <p:cNvSpPr>
            <a:spLocks noChangeArrowheads="1"/>
          </p:cNvSpPr>
          <p:nvPr/>
        </p:nvSpPr>
        <p:spPr bwMode="auto">
          <a:xfrm>
            <a:off x="48006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75" name="Rectangle 60"/>
          <p:cNvSpPr>
            <a:spLocks noChangeArrowheads="1"/>
          </p:cNvSpPr>
          <p:nvPr/>
        </p:nvSpPr>
        <p:spPr bwMode="auto">
          <a:xfrm>
            <a:off x="51435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76" name="Rectangle 61"/>
          <p:cNvSpPr>
            <a:spLocks noChangeArrowheads="1"/>
          </p:cNvSpPr>
          <p:nvPr/>
        </p:nvSpPr>
        <p:spPr bwMode="auto">
          <a:xfrm>
            <a:off x="54864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77" name="Rectangle 62"/>
          <p:cNvSpPr>
            <a:spLocks noChangeArrowheads="1"/>
          </p:cNvSpPr>
          <p:nvPr/>
        </p:nvSpPr>
        <p:spPr bwMode="auto">
          <a:xfrm>
            <a:off x="58293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278" name="Rectangle 63"/>
          <p:cNvSpPr>
            <a:spLocks noChangeArrowheads="1"/>
          </p:cNvSpPr>
          <p:nvPr/>
        </p:nvSpPr>
        <p:spPr bwMode="auto">
          <a:xfrm>
            <a:off x="48006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79" name="Rectangle 64"/>
          <p:cNvSpPr>
            <a:spLocks noChangeArrowheads="1"/>
          </p:cNvSpPr>
          <p:nvPr/>
        </p:nvSpPr>
        <p:spPr bwMode="auto">
          <a:xfrm>
            <a:off x="51435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80" name="Rectangle 65"/>
          <p:cNvSpPr>
            <a:spLocks noChangeArrowheads="1"/>
          </p:cNvSpPr>
          <p:nvPr/>
        </p:nvSpPr>
        <p:spPr bwMode="auto">
          <a:xfrm>
            <a:off x="54864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281" name="Rectangle 66"/>
          <p:cNvSpPr>
            <a:spLocks noChangeArrowheads="1"/>
          </p:cNvSpPr>
          <p:nvPr/>
        </p:nvSpPr>
        <p:spPr bwMode="auto">
          <a:xfrm>
            <a:off x="5829300" y="26805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282" name="Rectangle 67"/>
          <p:cNvSpPr>
            <a:spLocks noChangeArrowheads="1"/>
          </p:cNvSpPr>
          <p:nvPr/>
        </p:nvSpPr>
        <p:spPr bwMode="auto">
          <a:xfrm>
            <a:off x="5143500" y="2680513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3,1</a:t>
            </a:r>
          </a:p>
        </p:txBody>
      </p:sp>
      <p:sp>
        <p:nvSpPr>
          <p:cNvPr id="9283" name="Rectangle 68"/>
          <p:cNvSpPr>
            <a:spLocks noChangeArrowheads="1"/>
          </p:cNvSpPr>
          <p:nvPr/>
        </p:nvSpPr>
        <p:spPr bwMode="auto">
          <a:xfrm>
            <a:off x="4800600" y="2680513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3,0</a:t>
            </a:r>
          </a:p>
        </p:txBody>
      </p:sp>
      <p:sp>
        <p:nvSpPr>
          <p:cNvPr id="9284" name="Rectangle 69"/>
          <p:cNvSpPr>
            <a:spLocks noChangeArrowheads="1"/>
          </p:cNvSpPr>
          <p:nvPr/>
        </p:nvSpPr>
        <p:spPr bwMode="auto">
          <a:xfrm>
            <a:off x="5486400" y="2680513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M</a:t>
            </a:r>
            <a:r>
              <a:rPr lang="en-US" sz="1200" baseline="-25000"/>
              <a:t>3,2</a:t>
            </a:r>
          </a:p>
        </p:txBody>
      </p:sp>
      <p:sp>
        <p:nvSpPr>
          <p:cNvPr id="9285" name="Rectangle 70"/>
          <p:cNvSpPr>
            <a:spLocks noChangeArrowheads="1"/>
          </p:cNvSpPr>
          <p:nvPr/>
        </p:nvSpPr>
        <p:spPr bwMode="auto">
          <a:xfrm>
            <a:off x="5829300" y="2680513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M</a:t>
            </a:r>
            <a:r>
              <a:rPr lang="en-US" sz="1200" baseline="-25000" dirty="0"/>
              <a:t>3,3</a:t>
            </a:r>
          </a:p>
        </p:txBody>
      </p:sp>
      <p:sp>
        <p:nvSpPr>
          <p:cNvPr id="9286" name="Line 71"/>
          <p:cNvSpPr>
            <a:spLocks noChangeShapeType="1"/>
          </p:cNvSpPr>
          <p:nvPr/>
        </p:nvSpPr>
        <p:spPr bwMode="auto">
          <a:xfrm>
            <a:off x="685800" y="2466200"/>
            <a:ext cx="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287" name="Text Box 72"/>
          <p:cNvSpPr txBox="1">
            <a:spLocks noChangeArrowheads="1"/>
          </p:cNvSpPr>
          <p:nvPr/>
        </p:nvSpPr>
        <p:spPr bwMode="auto">
          <a:xfrm>
            <a:off x="502444" y="2190273"/>
            <a:ext cx="3898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9288" name="AutoShape 74"/>
          <p:cNvSpPr>
            <a:spLocks noChangeArrowheads="1"/>
          </p:cNvSpPr>
          <p:nvPr/>
        </p:nvSpPr>
        <p:spPr bwMode="auto">
          <a:xfrm>
            <a:off x="3257550" y="2423338"/>
            <a:ext cx="342900" cy="171450"/>
          </a:xfrm>
          <a:prstGeom prst="down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289" name="Text Box 75"/>
          <p:cNvSpPr txBox="1">
            <a:spLocks noChangeArrowheads="1"/>
          </p:cNvSpPr>
          <p:nvPr/>
        </p:nvSpPr>
        <p:spPr bwMode="auto">
          <a:xfrm>
            <a:off x="1896667" y="2980551"/>
            <a:ext cx="273023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linearized order in increasing address</a:t>
            </a:r>
          </a:p>
        </p:txBody>
      </p:sp>
      <p:sp>
        <p:nvSpPr>
          <p:cNvPr id="9291" name="Line 74"/>
          <p:cNvSpPr>
            <a:spLocks noChangeShapeType="1"/>
          </p:cNvSpPr>
          <p:nvPr/>
        </p:nvSpPr>
        <p:spPr bwMode="auto">
          <a:xfrm>
            <a:off x="2514600" y="2980550"/>
            <a:ext cx="14859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5" name="Straight Arrow Connector 4"/>
          <p:cNvCxnSpPr>
            <a:stCxn id="9224" idx="1"/>
            <a:endCxn id="9234" idx="0"/>
          </p:cNvCxnSpPr>
          <p:nvPr/>
        </p:nvCxnSpPr>
        <p:spPr>
          <a:xfrm flipH="1">
            <a:off x="857250" y="1437500"/>
            <a:ext cx="1885950" cy="124301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225" idx="1"/>
            <a:endCxn id="9238" idx="0"/>
          </p:cNvCxnSpPr>
          <p:nvPr/>
        </p:nvCxnSpPr>
        <p:spPr>
          <a:xfrm flipH="1">
            <a:off x="2228850" y="1694675"/>
            <a:ext cx="514350" cy="98583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9263" idx="1"/>
            <a:endCxn id="9255" idx="0"/>
          </p:cNvCxnSpPr>
          <p:nvPr/>
        </p:nvCxnSpPr>
        <p:spPr>
          <a:xfrm>
            <a:off x="2743200" y="1951850"/>
            <a:ext cx="857250" cy="7286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218" idx="1"/>
            <a:endCxn id="9274" idx="0"/>
          </p:cNvCxnSpPr>
          <p:nvPr/>
        </p:nvCxnSpPr>
        <p:spPr>
          <a:xfrm>
            <a:off x="2743200" y="2209025"/>
            <a:ext cx="2228850" cy="4714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6B900"/>
                </a:solidFill>
              </a:rPr>
              <a:t>A 2D C Array in Linear Memory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7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250">
        <p:fade/>
      </p:transition>
    </mc:Choice>
    <mc:Fallback xmlns="">
      <p:transition spd="med" advTm="49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6933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Two Access Patterns of Basic Matrix Multiplication </a:t>
            </a:r>
          </a:p>
        </p:txBody>
      </p:sp>
      <p:sp>
        <p:nvSpPr>
          <p:cNvPr id="10243" name="Freeform 4"/>
          <p:cNvSpPr>
            <a:spLocks/>
          </p:cNvSpPr>
          <p:nvPr/>
        </p:nvSpPr>
        <p:spPr bwMode="auto">
          <a:xfrm>
            <a:off x="1825380" y="1065673"/>
            <a:ext cx="1607344" cy="1110854"/>
          </a:xfrm>
          <a:custGeom>
            <a:avLst/>
            <a:gdLst>
              <a:gd name="T0" fmla="*/ 0 w 1350"/>
              <a:gd name="T1" fmla="*/ 0 h 1244"/>
              <a:gd name="T2" fmla="*/ 0 w 1350"/>
              <a:gd name="T3" fmla="*/ 2147483647 h 1244"/>
              <a:gd name="T4" fmla="*/ 2147483647 w 1350"/>
              <a:gd name="T5" fmla="*/ 2147483647 h 1244"/>
              <a:gd name="T6" fmla="*/ 2147483647 w 1350"/>
              <a:gd name="T7" fmla="*/ 0 h 1244"/>
              <a:gd name="T8" fmla="*/ 0 w 1350"/>
              <a:gd name="T9" fmla="*/ 0 h 1244"/>
              <a:gd name="T10" fmla="*/ 0 w 1350"/>
              <a:gd name="T11" fmla="*/ 0 h 12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50" h="1244">
                <a:moveTo>
                  <a:pt x="0" y="0"/>
                </a:moveTo>
                <a:lnTo>
                  <a:pt x="0" y="1244"/>
                </a:lnTo>
                <a:lnTo>
                  <a:pt x="1350" y="1244"/>
                </a:lnTo>
                <a:lnTo>
                  <a:pt x="1350" y="0"/>
                </a:lnTo>
                <a:lnTo>
                  <a:pt x="0" y="0"/>
                </a:lnTo>
                <a:close/>
              </a:path>
            </a:pathLst>
          </a:custGeom>
          <a:solidFill>
            <a:srgbClr val="99FF66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1825380" y="1065673"/>
            <a:ext cx="1607344" cy="1110854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1920630" y="1096927"/>
            <a:ext cx="11060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charset="0"/>
              </a:rPr>
              <a:t>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246" name="Freeform 7"/>
          <p:cNvSpPr>
            <a:spLocks/>
          </p:cNvSpPr>
          <p:nvPr/>
        </p:nvSpPr>
        <p:spPr bwMode="auto">
          <a:xfrm>
            <a:off x="3673230" y="1067460"/>
            <a:ext cx="1608535" cy="1109067"/>
          </a:xfrm>
          <a:custGeom>
            <a:avLst/>
            <a:gdLst>
              <a:gd name="T0" fmla="*/ 0 w 1351"/>
              <a:gd name="T1" fmla="*/ 0 h 1242"/>
              <a:gd name="T2" fmla="*/ 0 w 1351"/>
              <a:gd name="T3" fmla="*/ 2147483647 h 1242"/>
              <a:gd name="T4" fmla="*/ 2147483647 w 1351"/>
              <a:gd name="T5" fmla="*/ 2147483647 h 1242"/>
              <a:gd name="T6" fmla="*/ 2147483647 w 1351"/>
              <a:gd name="T7" fmla="*/ 0 h 1242"/>
              <a:gd name="T8" fmla="*/ 0 w 1351"/>
              <a:gd name="T9" fmla="*/ 0 h 1242"/>
              <a:gd name="T10" fmla="*/ 0 w 1351"/>
              <a:gd name="T11" fmla="*/ 0 h 124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51" h="1242">
                <a:moveTo>
                  <a:pt x="0" y="0"/>
                </a:moveTo>
                <a:lnTo>
                  <a:pt x="0" y="1242"/>
                </a:lnTo>
                <a:lnTo>
                  <a:pt x="1351" y="1242"/>
                </a:lnTo>
                <a:lnTo>
                  <a:pt x="1351" y="0"/>
                </a:lnTo>
                <a:lnTo>
                  <a:pt x="0" y="0"/>
                </a:lnTo>
                <a:close/>
              </a:path>
            </a:pathLst>
          </a:custGeom>
          <a:solidFill>
            <a:srgbClr val="99FF66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3673230" y="1067460"/>
            <a:ext cx="1608535" cy="1109067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248" name="Rectangle 9"/>
          <p:cNvSpPr>
            <a:spLocks noChangeArrowheads="1"/>
          </p:cNvSpPr>
          <p:nvPr/>
        </p:nvSpPr>
        <p:spPr bwMode="auto">
          <a:xfrm>
            <a:off x="3769670" y="1100499"/>
            <a:ext cx="11060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charset="0"/>
              </a:rPr>
              <a:t>B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249" name="Freeform 10"/>
          <p:cNvSpPr>
            <a:spLocks/>
          </p:cNvSpPr>
          <p:nvPr/>
        </p:nvSpPr>
        <p:spPr bwMode="auto">
          <a:xfrm>
            <a:off x="4557865" y="1065673"/>
            <a:ext cx="40481" cy="1110854"/>
          </a:xfrm>
          <a:custGeom>
            <a:avLst/>
            <a:gdLst>
              <a:gd name="T0" fmla="*/ 0 w 34"/>
              <a:gd name="T1" fmla="*/ 0 h 1244"/>
              <a:gd name="T2" fmla="*/ 0 w 34"/>
              <a:gd name="T3" fmla="*/ 2147483647 h 1244"/>
              <a:gd name="T4" fmla="*/ 2147483647 w 34"/>
              <a:gd name="T5" fmla="*/ 2147483647 h 1244"/>
              <a:gd name="T6" fmla="*/ 2147483647 w 34"/>
              <a:gd name="T7" fmla="*/ 0 h 1244"/>
              <a:gd name="T8" fmla="*/ 0 w 34"/>
              <a:gd name="T9" fmla="*/ 0 h 1244"/>
              <a:gd name="T10" fmla="*/ 0 w 34"/>
              <a:gd name="T11" fmla="*/ 0 h 12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" h="1244">
                <a:moveTo>
                  <a:pt x="0" y="0"/>
                </a:moveTo>
                <a:lnTo>
                  <a:pt x="0" y="1244"/>
                </a:lnTo>
                <a:lnTo>
                  <a:pt x="34" y="1244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256" name="Rectangle 17"/>
          <p:cNvSpPr>
            <a:spLocks noChangeArrowheads="1"/>
          </p:cNvSpPr>
          <p:nvPr/>
        </p:nvSpPr>
        <p:spPr bwMode="auto">
          <a:xfrm>
            <a:off x="2483795" y="2063119"/>
            <a:ext cx="27411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Times New Roman" pitchFamily="18" charset="0"/>
              </a:rPr>
              <a:t>WIDTH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0257" name="Freeform 18"/>
          <p:cNvSpPr>
            <a:spLocks/>
          </p:cNvSpPr>
          <p:nvPr/>
        </p:nvSpPr>
        <p:spPr bwMode="auto">
          <a:xfrm>
            <a:off x="1825380" y="1580024"/>
            <a:ext cx="1607344" cy="26789"/>
          </a:xfrm>
          <a:custGeom>
            <a:avLst/>
            <a:gdLst>
              <a:gd name="T0" fmla="*/ 0 w 1350"/>
              <a:gd name="T1" fmla="*/ 0 h 30"/>
              <a:gd name="T2" fmla="*/ 0 w 1350"/>
              <a:gd name="T3" fmla="*/ 2147483647 h 30"/>
              <a:gd name="T4" fmla="*/ 2147483647 w 1350"/>
              <a:gd name="T5" fmla="*/ 2147483647 h 30"/>
              <a:gd name="T6" fmla="*/ 2147483647 w 1350"/>
              <a:gd name="T7" fmla="*/ 0 h 30"/>
              <a:gd name="T8" fmla="*/ 0 w 1350"/>
              <a:gd name="T9" fmla="*/ 0 h 30"/>
              <a:gd name="T10" fmla="*/ 0 w 1350"/>
              <a:gd name="T11" fmla="*/ 0 h 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50" h="30">
                <a:moveTo>
                  <a:pt x="0" y="0"/>
                </a:moveTo>
                <a:lnTo>
                  <a:pt x="0" y="30"/>
                </a:lnTo>
                <a:lnTo>
                  <a:pt x="1350" y="30"/>
                </a:lnTo>
                <a:lnTo>
                  <a:pt x="13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258" name="Line 19"/>
          <p:cNvSpPr>
            <a:spLocks noChangeShapeType="1"/>
          </p:cNvSpPr>
          <p:nvPr/>
        </p:nvSpPr>
        <p:spPr bwMode="auto">
          <a:xfrm>
            <a:off x="2168279" y="1580023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259" name="Text Box 20"/>
          <p:cNvSpPr txBox="1">
            <a:spLocks noChangeArrowheads="1"/>
          </p:cNvSpPr>
          <p:nvPr/>
        </p:nvSpPr>
        <p:spPr bwMode="auto">
          <a:xfrm>
            <a:off x="841924" y="1458580"/>
            <a:ext cx="872355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500">
                <a:solidFill>
                  <a:schemeClr val="bg1"/>
                </a:solidFill>
              </a:rPr>
              <a:t>Thread 1</a:t>
            </a:r>
          </a:p>
        </p:txBody>
      </p:sp>
      <p:sp>
        <p:nvSpPr>
          <p:cNvPr id="10260" name="Text Box 21"/>
          <p:cNvSpPr txBox="1">
            <a:spLocks noChangeArrowheads="1"/>
          </p:cNvSpPr>
          <p:nvPr/>
        </p:nvSpPr>
        <p:spPr bwMode="auto">
          <a:xfrm>
            <a:off x="841924" y="1672893"/>
            <a:ext cx="872355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500">
                <a:solidFill>
                  <a:schemeClr val="bg1"/>
                </a:solidFill>
              </a:rPr>
              <a:t>Thread 2</a:t>
            </a:r>
          </a:p>
        </p:txBody>
      </p:sp>
      <p:sp>
        <p:nvSpPr>
          <p:cNvPr id="10261" name="Freeform 22"/>
          <p:cNvSpPr>
            <a:spLocks/>
          </p:cNvSpPr>
          <p:nvPr/>
        </p:nvSpPr>
        <p:spPr bwMode="auto">
          <a:xfrm>
            <a:off x="4339980" y="1065673"/>
            <a:ext cx="40481" cy="1110854"/>
          </a:xfrm>
          <a:custGeom>
            <a:avLst/>
            <a:gdLst>
              <a:gd name="T0" fmla="*/ 0 w 34"/>
              <a:gd name="T1" fmla="*/ 0 h 1244"/>
              <a:gd name="T2" fmla="*/ 0 w 34"/>
              <a:gd name="T3" fmla="*/ 2147483647 h 1244"/>
              <a:gd name="T4" fmla="*/ 2147483647 w 34"/>
              <a:gd name="T5" fmla="*/ 2147483647 h 1244"/>
              <a:gd name="T6" fmla="*/ 2147483647 w 34"/>
              <a:gd name="T7" fmla="*/ 0 h 1244"/>
              <a:gd name="T8" fmla="*/ 0 w 34"/>
              <a:gd name="T9" fmla="*/ 0 h 1244"/>
              <a:gd name="T10" fmla="*/ 0 w 34"/>
              <a:gd name="T11" fmla="*/ 0 h 12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" h="1244">
                <a:moveTo>
                  <a:pt x="0" y="0"/>
                </a:moveTo>
                <a:lnTo>
                  <a:pt x="0" y="1244"/>
                </a:lnTo>
                <a:lnTo>
                  <a:pt x="34" y="1244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263" name="Line 24"/>
          <p:cNvSpPr>
            <a:spLocks noChangeShapeType="1"/>
          </p:cNvSpPr>
          <p:nvPr/>
        </p:nvSpPr>
        <p:spPr bwMode="auto">
          <a:xfrm>
            <a:off x="4339979" y="1237123"/>
            <a:ext cx="0" cy="128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42833" y="2216987"/>
            <a:ext cx="1226618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A[Row*</a:t>
            </a:r>
            <a:r>
              <a:rPr lang="en-US" sz="1350" dirty="0" err="1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n+i</a:t>
            </a:r>
            <a:r>
              <a:rPr lang="en-US" sz="1350" dirty="0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]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3544" y="2209621"/>
            <a:ext cx="1226618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B[i*</a:t>
            </a:r>
            <a:r>
              <a:rPr lang="en-US" sz="1350" dirty="0" err="1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k+Col</a:t>
            </a:r>
            <a:r>
              <a:rPr lang="en-US" sz="1350" dirty="0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]</a:t>
            </a:r>
            <a:endParaRPr lang="en-US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41042" y="2486620"/>
                <a:ext cx="5242141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350" dirty="0" smtClean="0">
                    <a:solidFill>
                      <a:schemeClr val="bg1"/>
                    </a:solidFill>
                  </a:rPr>
                  <a:t>i is </a:t>
                </a:r>
                <a:r>
                  <a:rPr lang="en-US" sz="1350" dirty="0" smtClean="0">
                    <a:solidFill>
                      <a:schemeClr val="bg1"/>
                    </a:solidFill>
                  </a:rPr>
                  <a:t>the loop </a:t>
                </a:r>
                <a:r>
                  <a:rPr lang="en-US" sz="1350" dirty="0" smtClean="0">
                    <a:solidFill>
                      <a:schemeClr val="bg1"/>
                    </a:solidFill>
                  </a:rPr>
                  <a:t>counter in the inner product loop of the kernel code</a:t>
                </a:r>
              </a:p>
              <a:p>
                <a:endParaRPr lang="en-US" sz="135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A is </a:t>
                </a:r>
                <a:r>
                  <a:rPr lang="en-US" sz="1350" dirty="0" smtClean="0">
                    <a:solidFill>
                      <a:schemeClr val="bg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350" dirty="0" smtClean="0">
                    <a:solidFill>
                      <a:schemeClr val="bg1"/>
                    </a:solidFill>
                  </a:rPr>
                  <a:t> n</a:t>
                </a:r>
                <a:r>
                  <a:rPr lang="en-US" sz="1350" dirty="0">
                    <a:solidFill>
                      <a:schemeClr val="bg1"/>
                    </a:solidFill>
                  </a:rPr>
                  <a:t>, B is </a:t>
                </a:r>
                <a:r>
                  <a:rPr lang="en-US" sz="1350" dirty="0" smtClean="0">
                    <a:solidFill>
                      <a:schemeClr val="bg1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350" dirty="0" smtClean="0">
                    <a:solidFill>
                      <a:schemeClr val="bg1"/>
                    </a:solidFill>
                  </a:rPr>
                  <a:t> k </a:t>
                </a:r>
                <a:endParaRPr lang="en-US" sz="135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Col = </a:t>
                </a:r>
                <a:r>
                  <a:rPr lang="en-US" sz="1350" dirty="0" err="1">
                    <a:solidFill>
                      <a:schemeClr val="bg1"/>
                    </a:solidFill>
                  </a:rPr>
                  <a:t>blockIdx.x</a:t>
                </a:r>
                <a:r>
                  <a:rPr lang="en-US" sz="1350" dirty="0">
                    <a:solidFill>
                      <a:schemeClr val="bg1"/>
                    </a:solidFill>
                  </a:rPr>
                  <a:t>*</a:t>
                </a:r>
                <a:r>
                  <a:rPr lang="en-US" sz="1350" dirty="0" err="1">
                    <a:solidFill>
                      <a:schemeClr val="bg1"/>
                    </a:solidFill>
                  </a:rPr>
                  <a:t>blockDim.x</a:t>
                </a:r>
                <a:r>
                  <a:rPr lang="en-US" sz="1350" dirty="0">
                    <a:solidFill>
                      <a:schemeClr val="bg1"/>
                    </a:solidFill>
                  </a:rPr>
                  <a:t> + </a:t>
                </a:r>
                <a:r>
                  <a:rPr lang="en-US" sz="1350" dirty="0" err="1">
                    <a:solidFill>
                      <a:schemeClr val="bg1"/>
                    </a:solidFill>
                  </a:rPr>
                  <a:t>threadIdx.x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042" y="2486620"/>
                <a:ext cx="5242141" cy="923330"/>
              </a:xfrm>
              <a:prstGeom prst="rect">
                <a:avLst/>
              </a:prstGeom>
              <a:blipFill>
                <a:blip r:embed="rId4"/>
                <a:stretch>
                  <a:fillRect l="-349" t="-1987" b="-5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8"/>
          <p:cNvSpPr>
            <a:spLocks/>
          </p:cNvSpPr>
          <p:nvPr/>
        </p:nvSpPr>
        <p:spPr bwMode="auto">
          <a:xfrm>
            <a:off x="1817180" y="1812826"/>
            <a:ext cx="1607344" cy="26789"/>
          </a:xfrm>
          <a:custGeom>
            <a:avLst/>
            <a:gdLst>
              <a:gd name="T0" fmla="*/ 0 w 1350"/>
              <a:gd name="T1" fmla="*/ 0 h 30"/>
              <a:gd name="T2" fmla="*/ 0 w 1350"/>
              <a:gd name="T3" fmla="*/ 2147483647 h 30"/>
              <a:gd name="T4" fmla="*/ 2147483647 w 1350"/>
              <a:gd name="T5" fmla="*/ 2147483647 h 30"/>
              <a:gd name="T6" fmla="*/ 2147483647 w 1350"/>
              <a:gd name="T7" fmla="*/ 0 h 30"/>
              <a:gd name="T8" fmla="*/ 0 w 1350"/>
              <a:gd name="T9" fmla="*/ 0 h 30"/>
              <a:gd name="T10" fmla="*/ 0 w 1350"/>
              <a:gd name="T11" fmla="*/ 0 h 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50" h="30">
                <a:moveTo>
                  <a:pt x="0" y="0"/>
                </a:moveTo>
                <a:lnTo>
                  <a:pt x="0" y="30"/>
                </a:lnTo>
                <a:lnTo>
                  <a:pt x="1350" y="30"/>
                </a:lnTo>
                <a:lnTo>
                  <a:pt x="13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 rot="16200000">
            <a:off x="4992655" y="1598617"/>
            <a:ext cx="310983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600" b="1" dirty="0" smtClean="0">
                <a:solidFill>
                  <a:schemeClr val="bg1"/>
                </a:solidFill>
                <a:latin typeface="Times New Roman" pitchFamily="18" charset="0"/>
              </a:rPr>
              <a:t>HEIGHT</a:t>
            </a:r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292">
        <p:fade/>
      </p:transition>
    </mc:Choice>
    <mc:Fallback xmlns="">
      <p:transition spd="med" advTm="882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 accesses are coalesced</a:t>
            </a:r>
          </a:p>
        </p:txBody>
      </p:sp>
      <p:grpSp>
        <p:nvGrpSpPr>
          <p:cNvPr id="11267" name="Group 1"/>
          <p:cNvGrpSpPr>
            <a:grpSpLocks/>
          </p:cNvGrpSpPr>
          <p:nvPr/>
        </p:nvGrpSpPr>
        <p:grpSpPr bwMode="auto">
          <a:xfrm>
            <a:off x="628650" y="1129656"/>
            <a:ext cx="5676900" cy="2352275"/>
            <a:chOff x="965200" y="2840037"/>
            <a:chExt cx="7569200" cy="4181584"/>
          </a:xfrm>
        </p:grpSpPr>
        <p:sp>
          <p:nvSpPr>
            <p:cNvPr id="11268" name="Line 71"/>
            <p:cNvSpPr>
              <a:spLocks noChangeShapeType="1"/>
            </p:cNvSpPr>
            <p:nvPr/>
          </p:nvSpPr>
          <p:spPr bwMode="auto">
            <a:xfrm>
              <a:off x="1209675" y="4135437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69" name="Text Box 72"/>
            <p:cNvSpPr txBox="1">
              <a:spLocks noChangeArrowheads="1"/>
            </p:cNvSpPr>
            <p:nvPr/>
          </p:nvSpPr>
          <p:spPr bwMode="auto">
            <a:xfrm>
              <a:off x="965200" y="3644900"/>
              <a:ext cx="468504" cy="656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800" dirty="0"/>
                <a:t>N</a:t>
              </a:r>
            </a:p>
          </p:txBody>
        </p:sp>
        <p:sp>
          <p:nvSpPr>
            <p:cNvPr id="11270" name="Text Box 73"/>
            <p:cNvSpPr txBox="1">
              <a:spLocks noChangeArrowheads="1"/>
            </p:cNvSpPr>
            <p:nvPr/>
          </p:nvSpPr>
          <p:spPr bwMode="auto">
            <a:xfrm>
              <a:off x="1240969" y="3165467"/>
              <a:ext cx="440720" cy="4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/>
                <a:t>T</a:t>
              </a:r>
              <a:r>
                <a:rPr lang="en-US" sz="1200" baseline="-25000" dirty="0"/>
                <a:t>0</a:t>
              </a:r>
            </a:p>
          </p:txBody>
        </p:sp>
        <p:sp>
          <p:nvSpPr>
            <p:cNvPr id="11271" name="Text Box 74"/>
            <p:cNvSpPr txBox="1">
              <a:spLocks noChangeArrowheads="1"/>
            </p:cNvSpPr>
            <p:nvPr/>
          </p:nvSpPr>
          <p:spPr bwMode="auto">
            <a:xfrm>
              <a:off x="1698169" y="3165467"/>
              <a:ext cx="440720" cy="4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T</a:t>
              </a:r>
              <a:r>
                <a:rPr lang="en-US" sz="1200" baseline="-25000"/>
                <a:t>1</a:t>
              </a:r>
            </a:p>
          </p:txBody>
        </p:sp>
        <p:sp>
          <p:nvSpPr>
            <p:cNvPr id="11272" name="Text Box 75"/>
            <p:cNvSpPr txBox="1">
              <a:spLocks noChangeArrowheads="1"/>
            </p:cNvSpPr>
            <p:nvPr/>
          </p:nvSpPr>
          <p:spPr bwMode="auto">
            <a:xfrm>
              <a:off x="2155369" y="3165467"/>
              <a:ext cx="440720" cy="4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T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11273" name="Text Box 76"/>
            <p:cNvSpPr txBox="1">
              <a:spLocks noChangeArrowheads="1"/>
            </p:cNvSpPr>
            <p:nvPr/>
          </p:nvSpPr>
          <p:spPr bwMode="auto">
            <a:xfrm>
              <a:off x="2612569" y="3165467"/>
              <a:ext cx="440720" cy="4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T</a:t>
              </a:r>
              <a:r>
                <a:rPr lang="en-US" sz="1200" baseline="-25000"/>
                <a:t>3</a:t>
              </a:r>
            </a:p>
          </p:txBody>
        </p:sp>
        <p:sp>
          <p:nvSpPr>
            <p:cNvPr id="11274" name="Text Box 79"/>
            <p:cNvSpPr txBox="1">
              <a:spLocks noChangeArrowheads="1"/>
            </p:cNvSpPr>
            <p:nvPr/>
          </p:nvSpPr>
          <p:spPr bwMode="auto">
            <a:xfrm>
              <a:off x="1285875" y="2840037"/>
              <a:ext cx="1654727" cy="4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Load iteration 0</a:t>
              </a:r>
            </a:p>
          </p:txBody>
        </p:sp>
        <p:sp>
          <p:nvSpPr>
            <p:cNvPr id="11275" name="Text Box 80"/>
            <p:cNvSpPr txBox="1">
              <a:spLocks noChangeArrowheads="1"/>
            </p:cNvSpPr>
            <p:nvPr/>
          </p:nvSpPr>
          <p:spPr bwMode="auto">
            <a:xfrm>
              <a:off x="3145969" y="3165467"/>
              <a:ext cx="440720" cy="4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T</a:t>
              </a:r>
              <a:r>
                <a:rPr lang="en-US" sz="1200" baseline="-25000"/>
                <a:t>0</a:t>
              </a:r>
            </a:p>
          </p:txBody>
        </p:sp>
        <p:sp>
          <p:nvSpPr>
            <p:cNvPr id="11276" name="Text Box 81"/>
            <p:cNvSpPr txBox="1">
              <a:spLocks noChangeArrowheads="1"/>
            </p:cNvSpPr>
            <p:nvPr/>
          </p:nvSpPr>
          <p:spPr bwMode="auto">
            <a:xfrm>
              <a:off x="3603169" y="3165467"/>
              <a:ext cx="440720" cy="4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T</a:t>
              </a:r>
              <a:r>
                <a:rPr lang="en-US" sz="1200" baseline="-25000"/>
                <a:t>1</a:t>
              </a:r>
            </a:p>
          </p:txBody>
        </p:sp>
        <p:sp>
          <p:nvSpPr>
            <p:cNvPr id="11277" name="Text Box 82"/>
            <p:cNvSpPr txBox="1">
              <a:spLocks noChangeArrowheads="1"/>
            </p:cNvSpPr>
            <p:nvPr/>
          </p:nvSpPr>
          <p:spPr bwMode="auto">
            <a:xfrm>
              <a:off x="4060369" y="3165467"/>
              <a:ext cx="440720" cy="4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T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11278" name="Text Box 83"/>
            <p:cNvSpPr txBox="1">
              <a:spLocks noChangeArrowheads="1"/>
            </p:cNvSpPr>
            <p:nvPr/>
          </p:nvSpPr>
          <p:spPr bwMode="auto">
            <a:xfrm>
              <a:off x="4486275" y="3165467"/>
              <a:ext cx="440720" cy="4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/>
                <a:t>T</a:t>
              </a:r>
              <a:r>
                <a:rPr lang="en-US" sz="1200" baseline="-25000"/>
                <a:t>3</a:t>
              </a:r>
            </a:p>
          </p:txBody>
        </p:sp>
        <p:sp>
          <p:nvSpPr>
            <p:cNvPr id="11279" name="Text Box 84"/>
            <p:cNvSpPr txBox="1">
              <a:spLocks noChangeArrowheads="1"/>
            </p:cNvSpPr>
            <p:nvPr/>
          </p:nvSpPr>
          <p:spPr bwMode="auto">
            <a:xfrm>
              <a:off x="3190875" y="2840037"/>
              <a:ext cx="1654727" cy="4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Load iteration 1</a:t>
              </a:r>
            </a:p>
          </p:txBody>
        </p:sp>
        <p:sp>
          <p:nvSpPr>
            <p:cNvPr id="11280" name="Text Box 85"/>
            <p:cNvSpPr txBox="1">
              <a:spLocks noChangeArrowheads="1"/>
            </p:cNvSpPr>
            <p:nvPr/>
          </p:nvSpPr>
          <p:spPr bwMode="auto">
            <a:xfrm>
              <a:off x="4576665" y="5229696"/>
              <a:ext cx="1524000" cy="11489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Access direction in kernel code</a:t>
              </a:r>
            </a:p>
          </p:txBody>
        </p:sp>
        <p:sp>
          <p:nvSpPr>
            <p:cNvPr id="11281" name="Line 86"/>
            <p:cNvSpPr>
              <a:spLocks noChangeShapeType="1"/>
            </p:cNvSpPr>
            <p:nvPr/>
          </p:nvSpPr>
          <p:spPr bwMode="auto">
            <a:xfrm flipV="1">
              <a:off x="1438275" y="3602037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82" name="Line 87"/>
            <p:cNvSpPr>
              <a:spLocks noChangeShapeType="1"/>
            </p:cNvSpPr>
            <p:nvPr/>
          </p:nvSpPr>
          <p:spPr bwMode="auto">
            <a:xfrm flipV="1">
              <a:off x="1895475" y="3602037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83" name="Line 88"/>
            <p:cNvSpPr>
              <a:spLocks noChangeShapeType="1"/>
            </p:cNvSpPr>
            <p:nvPr/>
          </p:nvSpPr>
          <p:spPr bwMode="auto">
            <a:xfrm flipV="1">
              <a:off x="2352675" y="3602037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84" name="Line 89"/>
            <p:cNvSpPr>
              <a:spLocks noChangeShapeType="1"/>
            </p:cNvSpPr>
            <p:nvPr/>
          </p:nvSpPr>
          <p:spPr bwMode="auto">
            <a:xfrm flipV="1">
              <a:off x="2809875" y="3602037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85" name="Line 90"/>
            <p:cNvSpPr>
              <a:spLocks noChangeShapeType="1"/>
            </p:cNvSpPr>
            <p:nvPr/>
          </p:nvSpPr>
          <p:spPr bwMode="auto">
            <a:xfrm flipV="1">
              <a:off x="3343275" y="3602037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86" name="Line 91"/>
            <p:cNvSpPr>
              <a:spLocks noChangeShapeType="1"/>
            </p:cNvSpPr>
            <p:nvPr/>
          </p:nvSpPr>
          <p:spPr bwMode="auto">
            <a:xfrm flipV="1">
              <a:off x="3800475" y="3602037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87" name="Line 92"/>
            <p:cNvSpPr>
              <a:spLocks noChangeShapeType="1"/>
            </p:cNvSpPr>
            <p:nvPr/>
          </p:nvSpPr>
          <p:spPr bwMode="auto">
            <a:xfrm flipV="1">
              <a:off x="4257675" y="3602037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88" name="Line 93"/>
            <p:cNvSpPr>
              <a:spLocks noChangeShapeType="1"/>
            </p:cNvSpPr>
            <p:nvPr/>
          </p:nvSpPr>
          <p:spPr bwMode="auto">
            <a:xfrm flipV="1">
              <a:off x="4714875" y="3602037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89" name="Rectangle 94"/>
            <p:cNvSpPr>
              <a:spLocks noChangeArrowheads="1"/>
            </p:cNvSpPr>
            <p:nvPr/>
          </p:nvSpPr>
          <p:spPr bwMode="auto">
            <a:xfrm>
              <a:off x="1209675" y="2840037"/>
              <a:ext cx="18288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90" name="Rectangle 95"/>
            <p:cNvSpPr>
              <a:spLocks noChangeArrowheads="1"/>
            </p:cNvSpPr>
            <p:nvPr/>
          </p:nvSpPr>
          <p:spPr bwMode="auto">
            <a:xfrm>
              <a:off x="3114675" y="2840037"/>
              <a:ext cx="18288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95" name="Rectangle 4"/>
            <p:cNvSpPr>
              <a:spLocks noChangeArrowheads="1"/>
            </p:cNvSpPr>
            <p:nvPr/>
          </p:nvSpPr>
          <p:spPr bwMode="auto">
            <a:xfrm>
              <a:off x="7088187" y="519281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B</a:t>
              </a:r>
              <a:r>
                <a:rPr lang="en-US" sz="1200" baseline="-25000" dirty="0"/>
                <a:t>0,2</a:t>
              </a:r>
            </a:p>
          </p:txBody>
        </p:sp>
        <p:sp>
          <p:nvSpPr>
            <p:cNvPr id="11297" name="Rectangle 6"/>
            <p:cNvSpPr>
              <a:spLocks noChangeArrowheads="1"/>
            </p:cNvSpPr>
            <p:nvPr/>
          </p:nvSpPr>
          <p:spPr bwMode="auto">
            <a:xfrm>
              <a:off x="6630987" y="5650018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1,1</a:t>
              </a:r>
            </a:p>
          </p:txBody>
        </p:sp>
        <p:sp>
          <p:nvSpPr>
            <p:cNvPr id="11298" name="Rectangle 7"/>
            <p:cNvSpPr>
              <a:spLocks noChangeArrowheads="1"/>
            </p:cNvSpPr>
            <p:nvPr/>
          </p:nvSpPr>
          <p:spPr bwMode="auto">
            <a:xfrm>
              <a:off x="6630987" y="519281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B</a:t>
              </a:r>
              <a:r>
                <a:rPr lang="en-US" sz="1200" baseline="-25000" dirty="0"/>
                <a:t>0,1</a:t>
              </a:r>
            </a:p>
          </p:txBody>
        </p:sp>
        <p:sp>
          <p:nvSpPr>
            <p:cNvPr id="11299" name="Rectangle 8"/>
            <p:cNvSpPr>
              <a:spLocks noChangeArrowheads="1"/>
            </p:cNvSpPr>
            <p:nvPr/>
          </p:nvSpPr>
          <p:spPr bwMode="auto">
            <a:xfrm>
              <a:off x="6173787" y="519281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B</a:t>
              </a:r>
              <a:r>
                <a:rPr lang="en-US" sz="1200" baseline="-25000" dirty="0"/>
                <a:t>0,0</a:t>
              </a:r>
            </a:p>
          </p:txBody>
        </p:sp>
        <p:sp>
          <p:nvSpPr>
            <p:cNvPr id="11300" name="Rectangle 9"/>
            <p:cNvSpPr>
              <a:spLocks noChangeArrowheads="1"/>
            </p:cNvSpPr>
            <p:nvPr/>
          </p:nvSpPr>
          <p:spPr bwMode="auto">
            <a:xfrm>
              <a:off x="6173787" y="5650018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1,0</a:t>
              </a:r>
            </a:p>
          </p:txBody>
        </p:sp>
        <p:sp>
          <p:nvSpPr>
            <p:cNvPr id="11302" name="Rectangle 11"/>
            <p:cNvSpPr>
              <a:spLocks noChangeArrowheads="1"/>
            </p:cNvSpPr>
            <p:nvPr/>
          </p:nvSpPr>
          <p:spPr bwMode="auto">
            <a:xfrm>
              <a:off x="7545387" y="519281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B</a:t>
              </a:r>
              <a:r>
                <a:rPr lang="en-US" sz="1200" baseline="-25000" dirty="0"/>
                <a:t>0,3</a:t>
              </a:r>
            </a:p>
          </p:txBody>
        </p:sp>
        <p:sp>
          <p:nvSpPr>
            <p:cNvPr id="11305" name="Rectangle 14"/>
            <p:cNvSpPr>
              <a:spLocks noChangeArrowheads="1"/>
            </p:cNvSpPr>
            <p:nvPr/>
          </p:nvSpPr>
          <p:spPr bwMode="auto">
            <a:xfrm>
              <a:off x="7088187" y="5650021"/>
              <a:ext cx="457200" cy="45720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1,2</a:t>
              </a:r>
            </a:p>
          </p:txBody>
        </p:sp>
        <p:sp>
          <p:nvSpPr>
            <p:cNvPr id="11308" name="Rectangle 17"/>
            <p:cNvSpPr>
              <a:spLocks noChangeArrowheads="1"/>
            </p:cNvSpPr>
            <p:nvPr/>
          </p:nvSpPr>
          <p:spPr bwMode="auto">
            <a:xfrm>
              <a:off x="7545387" y="5650021"/>
              <a:ext cx="457200" cy="45720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1,3</a:t>
              </a:r>
            </a:p>
          </p:txBody>
        </p:sp>
        <p:sp>
          <p:nvSpPr>
            <p:cNvPr id="11313" name="Rectangle 47"/>
            <p:cNvSpPr>
              <a:spLocks noChangeArrowheads="1"/>
            </p:cNvSpPr>
            <p:nvPr/>
          </p:nvSpPr>
          <p:spPr bwMode="auto">
            <a:xfrm>
              <a:off x="6630987" y="6107219"/>
              <a:ext cx="457200" cy="457201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2,1</a:t>
              </a:r>
            </a:p>
          </p:txBody>
        </p:sp>
        <p:sp>
          <p:nvSpPr>
            <p:cNvPr id="11314" name="Rectangle 48"/>
            <p:cNvSpPr>
              <a:spLocks noChangeArrowheads="1"/>
            </p:cNvSpPr>
            <p:nvPr/>
          </p:nvSpPr>
          <p:spPr bwMode="auto">
            <a:xfrm>
              <a:off x="6173787" y="6107219"/>
              <a:ext cx="457200" cy="457201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2,0</a:t>
              </a:r>
            </a:p>
          </p:txBody>
        </p:sp>
        <p:sp>
          <p:nvSpPr>
            <p:cNvPr id="11315" name="Rectangle 49"/>
            <p:cNvSpPr>
              <a:spLocks noChangeArrowheads="1"/>
            </p:cNvSpPr>
            <p:nvPr/>
          </p:nvSpPr>
          <p:spPr bwMode="auto">
            <a:xfrm>
              <a:off x="7088187" y="6107220"/>
              <a:ext cx="457200" cy="457201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2,2</a:t>
              </a:r>
            </a:p>
          </p:txBody>
        </p:sp>
        <p:sp>
          <p:nvSpPr>
            <p:cNvPr id="11316" name="Rectangle 50"/>
            <p:cNvSpPr>
              <a:spLocks noChangeArrowheads="1"/>
            </p:cNvSpPr>
            <p:nvPr/>
          </p:nvSpPr>
          <p:spPr bwMode="auto">
            <a:xfrm>
              <a:off x="7545387" y="6107220"/>
              <a:ext cx="457200" cy="457201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2,3</a:t>
              </a:r>
            </a:p>
          </p:txBody>
        </p:sp>
        <p:sp>
          <p:nvSpPr>
            <p:cNvPr id="11321" name="Rectangle 55"/>
            <p:cNvSpPr>
              <a:spLocks noChangeArrowheads="1"/>
            </p:cNvSpPr>
            <p:nvPr/>
          </p:nvSpPr>
          <p:spPr bwMode="auto">
            <a:xfrm>
              <a:off x="6630987" y="6564420"/>
              <a:ext cx="457200" cy="45720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3,1</a:t>
              </a:r>
            </a:p>
          </p:txBody>
        </p:sp>
        <p:sp>
          <p:nvSpPr>
            <p:cNvPr id="11322" name="Rectangle 56"/>
            <p:cNvSpPr>
              <a:spLocks noChangeArrowheads="1"/>
            </p:cNvSpPr>
            <p:nvPr/>
          </p:nvSpPr>
          <p:spPr bwMode="auto">
            <a:xfrm>
              <a:off x="6173787" y="6564420"/>
              <a:ext cx="457200" cy="45720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3,0</a:t>
              </a:r>
            </a:p>
          </p:txBody>
        </p:sp>
        <p:sp>
          <p:nvSpPr>
            <p:cNvPr id="11323" name="Rectangle 57"/>
            <p:cNvSpPr>
              <a:spLocks noChangeArrowheads="1"/>
            </p:cNvSpPr>
            <p:nvPr/>
          </p:nvSpPr>
          <p:spPr bwMode="auto">
            <a:xfrm>
              <a:off x="7088187" y="6564420"/>
              <a:ext cx="457200" cy="45720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3,2</a:t>
              </a:r>
            </a:p>
          </p:txBody>
        </p:sp>
        <p:sp>
          <p:nvSpPr>
            <p:cNvPr id="11324" name="Rectangle 58"/>
            <p:cNvSpPr>
              <a:spLocks noChangeArrowheads="1"/>
            </p:cNvSpPr>
            <p:nvPr/>
          </p:nvSpPr>
          <p:spPr bwMode="auto">
            <a:xfrm>
              <a:off x="7545387" y="6564420"/>
              <a:ext cx="457200" cy="45720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3,3</a:t>
              </a: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6005512" y="5186901"/>
              <a:ext cx="0" cy="18286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26" name="Rectangle 19"/>
            <p:cNvSpPr>
              <a:spLocks noChangeArrowheads="1"/>
            </p:cNvSpPr>
            <p:nvPr/>
          </p:nvSpPr>
          <p:spPr bwMode="auto">
            <a:xfrm>
              <a:off x="12192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27" name="Rectangle 20"/>
            <p:cNvSpPr>
              <a:spLocks noChangeArrowheads="1"/>
            </p:cNvSpPr>
            <p:nvPr/>
          </p:nvSpPr>
          <p:spPr bwMode="auto">
            <a:xfrm>
              <a:off x="16764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28" name="Rectangle 21"/>
            <p:cNvSpPr>
              <a:spLocks noChangeArrowheads="1"/>
            </p:cNvSpPr>
            <p:nvPr/>
          </p:nvSpPr>
          <p:spPr bwMode="auto">
            <a:xfrm>
              <a:off x="21336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29" name="Rectangle 22"/>
            <p:cNvSpPr>
              <a:spLocks noChangeArrowheads="1"/>
            </p:cNvSpPr>
            <p:nvPr/>
          </p:nvSpPr>
          <p:spPr bwMode="auto">
            <a:xfrm>
              <a:off x="25908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30" name="Rectangle 23"/>
            <p:cNvSpPr>
              <a:spLocks noChangeArrowheads="1"/>
            </p:cNvSpPr>
            <p:nvPr/>
          </p:nvSpPr>
          <p:spPr bwMode="auto">
            <a:xfrm>
              <a:off x="30480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31" name="Rectangle 24"/>
            <p:cNvSpPr>
              <a:spLocks noChangeArrowheads="1"/>
            </p:cNvSpPr>
            <p:nvPr/>
          </p:nvSpPr>
          <p:spPr bwMode="auto">
            <a:xfrm>
              <a:off x="35052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32" name="Rectangle 25"/>
            <p:cNvSpPr>
              <a:spLocks noChangeArrowheads="1"/>
            </p:cNvSpPr>
            <p:nvPr/>
          </p:nvSpPr>
          <p:spPr bwMode="auto">
            <a:xfrm>
              <a:off x="39624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33" name="Rectangle 26"/>
            <p:cNvSpPr>
              <a:spLocks noChangeArrowheads="1"/>
            </p:cNvSpPr>
            <p:nvPr/>
          </p:nvSpPr>
          <p:spPr bwMode="auto">
            <a:xfrm>
              <a:off x="44196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34" name="Rectangle 27"/>
            <p:cNvSpPr>
              <a:spLocks noChangeArrowheads="1"/>
            </p:cNvSpPr>
            <p:nvPr/>
          </p:nvSpPr>
          <p:spPr bwMode="auto">
            <a:xfrm>
              <a:off x="48768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35" name="Rectangle 28"/>
            <p:cNvSpPr>
              <a:spLocks noChangeArrowheads="1"/>
            </p:cNvSpPr>
            <p:nvPr/>
          </p:nvSpPr>
          <p:spPr bwMode="auto">
            <a:xfrm>
              <a:off x="53340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36" name="Rectangle 29"/>
            <p:cNvSpPr>
              <a:spLocks noChangeArrowheads="1"/>
            </p:cNvSpPr>
            <p:nvPr/>
          </p:nvSpPr>
          <p:spPr bwMode="auto">
            <a:xfrm>
              <a:off x="57912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37" name="Rectangle 30"/>
            <p:cNvSpPr>
              <a:spLocks noChangeArrowheads="1"/>
            </p:cNvSpPr>
            <p:nvPr/>
          </p:nvSpPr>
          <p:spPr bwMode="auto">
            <a:xfrm>
              <a:off x="62484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38" name="Rectangle 31"/>
            <p:cNvSpPr>
              <a:spLocks noChangeArrowheads="1"/>
            </p:cNvSpPr>
            <p:nvPr/>
          </p:nvSpPr>
          <p:spPr bwMode="auto">
            <a:xfrm>
              <a:off x="2133600" y="4440237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B</a:t>
              </a:r>
              <a:r>
                <a:rPr lang="en-US" sz="1200" baseline="-25000" dirty="0"/>
                <a:t>0,2</a:t>
              </a:r>
            </a:p>
          </p:txBody>
        </p:sp>
        <p:sp>
          <p:nvSpPr>
            <p:cNvPr id="11339" name="Rectangle 32"/>
            <p:cNvSpPr>
              <a:spLocks noChangeArrowheads="1"/>
            </p:cNvSpPr>
            <p:nvPr/>
          </p:nvSpPr>
          <p:spPr bwMode="auto">
            <a:xfrm>
              <a:off x="1676400" y="4440237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B</a:t>
              </a:r>
              <a:r>
                <a:rPr lang="en-US" sz="1200" baseline="-25000" dirty="0"/>
                <a:t>0,1</a:t>
              </a:r>
            </a:p>
          </p:txBody>
        </p:sp>
        <p:sp>
          <p:nvSpPr>
            <p:cNvPr id="11340" name="Rectangle 33"/>
            <p:cNvSpPr>
              <a:spLocks noChangeArrowheads="1"/>
            </p:cNvSpPr>
            <p:nvPr/>
          </p:nvSpPr>
          <p:spPr bwMode="auto">
            <a:xfrm>
              <a:off x="1219200" y="4440237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B</a:t>
              </a:r>
              <a:r>
                <a:rPr lang="en-US" sz="1200" baseline="-25000" dirty="0"/>
                <a:t>0,0</a:t>
              </a:r>
            </a:p>
          </p:txBody>
        </p:sp>
        <p:sp>
          <p:nvSpPr>
            <p:cNvPr id="11341" name="Rectangle 34"/>
            <p:cNvSpPr>
              <a:spLocks noChangeArrowheads="1"/>
            </p:cNvSpPr>
            <p:nvPr/>
          </p:nvSpPr>
          <p:spPr bwMode="auto">
            <a:xfrm>
              <a:off x="2590800" y="4440237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/>
                <a:t>B</a:t>
              </a:r>
              <a:r>
                <a:rPr lang="en-US" sz="1200" baseline="-25000" dirty="0"/>
                <a:t>0,3</a:t>
              </a:r>
            </a:p>
          </p:txBody>
        </p:sp>
        <p:sp>
          <p:nvSpPr>
            <p:cNvPr id="11342" name="Rectangle 35"/>
            <p:cNvSpPr>
              <a:spLocks noChangeArrowheads="1"/>
            </p:cNvSpPr>
            <p:nvPr/>
          </p:nvSpPr>
          <p:spPr bwMode="auto">
            <a:xfrm>
              <a:off x="3505200" y="4440237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1,1</a:t>
              </a:r>
            </a:p>
          </p:txBody>
        </p:sp>
        <p:sp>
          <p:nvSpPr>
            <p:cNvPr id="11343" name="Rectangle 36"/>
            <p:cNvSpPr>
              <a:spLocks noChangeArrowheads="1"/>
            </p:cNvSpPr>
            <p:nvPr/>
          </p:nvSpPr>
          <p:spPr bwMode="auto">
            <a:xfrm>
              <a:off x="3048000" y="4440237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1,0</a:t>
              </a:r>
            </a:p>
          </p:txBody>
        </p:sp>
        <p:sp>
          <p:nvSpPr>
            <p:cNvPr id="11344" name="Rectangle 37"/>
            <p:cNvSpPr>
              <a:spLocks noChangeArrowheads="1"/>
            </p:cNvSpPr>
            <p:nvPr/>
          </p:nvSpPr>
          <p:spPr bwMode="auto">
            <a:xfrm>
              <a:off x="3962400" y="4440237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1,2</a:t>
              </a:r>
            </a:p>
          </p:txBody>
        </p:sp>
        <p:sp>
          <p:nvSpPr>
            <p:cNvPr id="11345" name="Rectangle 38"/>
            <p:cNvSpPr>
              <a:spLocks noChangeArrowheads="1"/>
            </p:cNvSpPr>
            <p:nvPr/>
          </p:nvSpPr>
          <p:spPr bwMode="auto">
            <a:xfrm>
              <a:off x="4419600" y="4440237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1,3</a:t>
              </a:r>
            </a:p>
          </p:txBody>
        </p:sp>
        <p:sp>
          <p:nvSpPr>
            <p:cNvPr id="11346" name="Rectangle 39"/>
            <p:cNvSpPr>
              <a:spLocks noChangeArrowheads="1"/>
            </p:cNvSpPr>
            <p:nvPr/>
          </p:nvSpPr>
          <p:spPr bwMode="auto">
            <a:xfrm>
              <a:off x="5334000" y="4440237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2,1</a:t>
              </a:r>
            </a:p>
          </p:txBody>
        </p:sp>
        <p:sp>
          <p:nvSpPr>
            <p:cNvPr id="11347" name="Rectangle 40"/>
            <p:cNvSpPr>
              <a:spLocks noChangeArrowheads="1"/>
            </p:cNvSpPr>
            <p:nvPr/>
          </p:nvSpPr>
          <p:spPr bwMode="auto">
            <a:xfrm>
              <a:off x="4876800" y="4440237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2,0</a:t>
              </a:r>
            </a:p>
          </p:txBody>
        </p:sp>
        <p:sp>
          <p:nvSpPr>
            <p:cNvPr id="11348" name="Rectangle 41"/>
            <p:cNvSpPr>
              <a:spLocks noChangeArrowheads="1"/>
            </p:cNvSpPr>
            <p:nvPr/>
          </p:nvSpPr>
          <p:spPr bwMode="auto">
            <a:xfrm>
              <a:off x="5791200" y="4440237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2,2</a:t>
              </a:r>
            </a:p>
          </p:txBody>
        </p:sp>
        <p:sp>
          <p:nvSpPr>
            <p:cNvPr id="11349" name="Rectangle 42"/>
            <p:cNvSpPr>
              <a:spLocks noChangeArrowheads="1"/>
            </p:cNvSpPr>
            <p:nvPr/>
          </p:nvSpPr>
          <p:spPr bwMode="auto">
            <a:xfrm>
              <a:off x="6248400" y="4440237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2,3</a:t>
              </a:r>
            </a:p>
          </p:txBody>
        </p:sp>
        <p:sp>
          <p:nvSpPr>
            <p:cNvPr id="11350" name="Rectangle 59"/>
            <p:cNvSpPr>
              <a:spLocks noChangeArrowheads="1"/>
            </p:cNvSpPr>
            <p:nvPr/>
          </p:nvSpPr>
          <p:spPr bwMode="auto">
            <a:xfrm>
              <a:off x="67056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51" name="Rectangle 60"/>
            <p:cNvSpPr>
              <a:spLocks noChangeArrowheads="1"/>
            </p:cNvSpPr>
            <p:nvPr/>
          </p:nvSpPr>
          <p:spPr bwMode="auto">
            <a:xfrm>
              <a:off x="71628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52" name="Rectangle 61"/>
            <p:cNvSpPr>
              <a:spLocks noChangeArrowheads="1"/>
            </p:cNvSpPr>
            <p:nvPr/>
          </p:nvSpPr>
          <p:spPr bwMode="auto">
            <a:xfrm>
              <a:off x="76200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53" name="Rectangle 62"/>
            <p:cNvSpPr>
              <a:spLocks noChangeArrowheads="1"/>
            </p:cNvSpPr>
            <p:nvPr/>
          </p:nvSpPr>
          <p:spPr bwMode="auto">
            <a:xfrm>
              <a:off x="80772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54" name="Rectangle 63"/>
            <p:cNvSpPr>
              <a:spLocks noChangeArrowheads="1"/>
            </p:cNvSpPr>
            <p:nvPr/>
          </p:nvSpPr>
          <p:spPr bwMode="auto">
            <a:xfrm>
              <a:off x="67056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55" name="Rectangle 64"/>
            <p:cNvSpPr>
              <a:spLocks noChangeArrowheads="1"/>
            </p:cNvSpPr>
            <p:nvPr/>
          </p:nvSpPr>
          <p:spPr bwMode="auto">
            <a:xfrm>
              <a:off x="71628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56" name="Rectangle 65"/>
            <p:cNvSpPr>
              <a:spLocks noChangeArrowheads="1"/>
            </p:cNvSpPr>
            <p:nvPr/>
          </p:nvSpPr>
          <p:spPr bwMode="auto">
            <a:xfrm>
              <a:off x="76200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57" name="Rectangle 66"/>
            <p:cNvSpPr>
              <a:spLocks noChangeArrowheads="1"/>
            </p:cNvSpPr>
            <p:nvPr/>
          </p:nvSpPr>
          <p:spPr bwMode="auto">
            <a:xfrm>
              <a:off x="8077200" y="4440237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58" name="Rectangle 67"/>
            <p:cNvSpPr>
              <a:spLocks noChangeArrowheads="1"/>
            </p:cNvSpPr>
            <p:nvPr/>
          </p:nvSpPr>
          <p:spPr bwMode="auto">
            <a:xfrm>
              <a:off x="7162800" y="4440237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3,1</a:t>
              </a:r>
            </a:p>
          </p:txBody>
        </p:sp>
        <p:sp>
          <p:nvSpPr>
            <p:cNvPr id="11359" name="Rectangle 68"/>
            <p:cNvSpPr>
              <a:spLocks noChangeArrowheads="1"/>
            </p:cNvSpPr>
            <p:nvPr/>
          </p:nvSpPr>
          <p:spPr bwMode="auto">
            <a:xfrm>
              <a:off x="6705600" y="4440237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3,0</a:t>
              </a:r>
            </a:p>
          </p:txBody>
        </p:sp>
        <p:sp>
          <p:nvSpPr>
            <p:cNvPr id="11360" name="Rectangle 69"/>
            <p:cNvSpPr>
              <a:spLocks noChangeArrowheads="1"/>
            </p:cNvSpPr>
            <p:nvPr/>
          </p:nvSpPr>
          <p:spPr bwMode="auto">
            <a:xfrm>
              <a:off x="7620000" y="4440237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3,2</a:t>
              </a:r>
            </a:p>
          </p:txBody>
        </p:sp>
        <p:sp>
          <p:nvSpPr>
            <p:cNvPr id="11361" name="Rectangle 70"/>
            <p:cNvSpPr>
              <a:spLocks noChangeArrowheads="1"/>
            </p:cNvSpPr>
            <p:nvPr/>
          </p:nvSpPr>
          <p:spPr bwMode="auto">
            <a:xfrm>
              <a:off x="8077200" y="4440237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</a:t>
              </a:r>
              <a:r>
                <a:rPr lang="en-US" sz="1200" baseline="-25000" dirty="0">
                  <a:solidFill>
                    <a:schemeClr val="bg1"/>
                  </a:solidFill>
                </a:rPr>
                <a:t>3,3</a:t>
              </a:r>
            </a:p>
          </p:txBody>
        </p:sp>
        <p:sp>
          <p:nvSpPr>
            <p:cNvPr id="11362" name="Line 74"/>
            <p:cNvSpPr>
              <a:spLocks noChangeShapeType="1"/>
            </p:cNvSpPr>
            <p:nvPr/>
          </p:nvSpPr>
          <p:spPr bwMode="auto">
            <a:xfrm>
              <a:off x="3657600" y="4973637"/>
              <a:ext cx="198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5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44350">
        <p:fade/>
      </p:transition>
    </mc:Choice>
    <mc:Fallback xmlns="">
      <p:transition spd="med" advTm="44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6.22</Order0>
    <Test_x0020_Field xmlns="1956f548-e1c6-4bad-9b00-9434a603b471">Slides</Test_x0020_Field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24CE90-B4BE-4BCA-AA4C-FDEA79018E35}"/>
</file>

<file path=customXml/itemProps2.xml><?xml version="1.0" encoding="utf-8"?>
<ds:datastoreItem xmlns:ds="http://schemas.openxmlformats.org/officeDocument/2006/customXml" ds:itemID="{06912E44-CBF8-4E20-9157-5AFE74260E0D}"/>
</file>

<file path=customXml/itemProps3.xml><?xml version="1.0" encoding="utf-8"?>
<ds:datastoreItem xmlns:ds="http://schemas.openxmlformats.org/officeDocument/2006/customXml" ds:itemID="{9E2ED9CC-BA0D-4CB2-86A4-67C716302FC6}"/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1529</TotalTime>
  <Words>660</Words>
  <Application>Microsoft Office PowerPoint</Application>
  <PresentationFormat>Custom</PresentationFormat>
  <Paragraphs>300</Paragraphs>
  <Slides>13</Slides>
  <Notes>3</Notes>
  <HiddenSlides>0</HiddenSlides>
  <MMClips>13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MS PGothic</vt:lpstr>
      <vt:lpstr>Palatino</vt:lpstr>
      <vt:lpstr>Times New Roman</vt:lpstr>
      <vt:lpstr>Trebuchet MS</vt:lpstr>
      <vt:lpstr>1_Title &amp; Bullet </vt:lpstr>
      <vt:lpstr>Lecture 6.2 – Performance Considerations</vt:lpstr>
      <vt:lpstr>Objective</vt:lpstr>
      <vt:lpstr>DRAM Burst – A System View</vt:lpstr>
      <vt:lpstr> Memory Coalescing</vt:lpstr>
      <vt:lpstr> Un-coalesced Accesses</vt:lpstr>
      <vt:lpstr>How to judge if an access is coalesced?</vt:lpstr>
      <vt:lpstr>A 2D C Array in Linear Memory Space</vt:lpstr>
      <vt:lpstr>Two Access Patterns of Basic Matrix Multiplication </vt:lpstr>
      <vt:lpstr>B accesses are coalesced</vt:lpstr>
      <vt:lpstr>A Accesses are Not Coalesced</vt:lpstr>
      <vt:lpstr>Loading an Input Tile</vt:lpstr>
      <vt:lpstr>Corner Turning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06 - Performance Considerations: Memory</dc:title>
  <dc:creator>Calianno, Vincent Luke</dc:creator>
  <cp:lastModifiedBy>Andrew Schuh</cp:lastModifiedBy>
  <cp:revision>66</cp:revision>
  <dcterms:created xsi:type="dcterms:W3CDTF">2012-12-18T18:36:14Z</dcterms:created>
  <dcterms:modified xsi:type="dcterms:W3CDTF">2015-11-15T19:22:16Z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</Properties>
</file>